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9"/>
  </p:notesMasterIdLst>
  <p:handoutMasterIdLst>
    <p:handoutMasterId r:id="rId10"/>
  </p:handoutMasterIdLst>
  <p:sldIdLst>
    <p:sldId id="256" r:id="rId5"/>
    <p:sldId id="260" r:id="rId6"/>
    <p:sldId id="258" r:id="rId7"/>
    <p:sldId id="261"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8" d="100"/>
          <a:sy n="68" d="100"/>
        </p:scale>
        <p:origin x="73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9A4785-FF66-476E-B102-1DF760AF5067}" type="doc">
      <dgm:prSet loTypeId="urn:microsoft.com/office/officeart/2005/8/layout/chevron1" loCatId="process" qsTypeId="urn:microsoft.com/office/officeart/2005/8/quickstyle/simple1" qsCatId="simple" csTypeId="urn:microsoft.com/office/officeart/2005/8/colors/accent1_2" csCatId="accent1" phldr="1"/>
      <dgm:spPr/>
    </dgm:pt>
    <dgm:pt modelId="{711BC56F-E252-43F7-A66E-AACC702C3E3C}">
      <dgm:prSet phldrT="[Texto]"/>
      <dgm:spPr/>
      <dgm:t>
        <a:bodyPr/>
        <a:lstStyle/>
        <a:p>
          <a:r>
            <a:rPr lang="es-ES" b="1" dirty="0"/>
            <a:t>Planteamiento</a:t>
          </a:r>
          <a:endParaRPr lang="es-EC" dirty="0"/>
        </a:p>
      </dgm:t>
    </dgm:pt>
    <dgm:pt modelId="{C333CE27-50E4-4734-8D2D-1AF7BB65F2C0}" type="parTrans" cxnId="{DE5DEC33-E584-426F-87A5-7D595A4154CD}">
      <dgm:prSet/>
      <dgm:spPr/>
      <dgm:t>
        <a:bodyPr/>
        <a:lstStyle/>
        <a:p>
          <a:endParaRPr lang="es-EC"/>
        </a:p>
      </dgm:t>
    </dgm:pt>
    <dgm:pt modelId="{A656C39C-41D6-4FE9-96F5-1E5FD7AB4721}" type="sibTrans" cxnId="{DE5DEC33-E584-426F-87A5-7D595A4154CD}">
      <dgm:prSet/>
      <dgm:spPr/>
      <dgm:t>
        <a:bodyPr/>
        <a:lstStyle/>
        <a:p>
          <a:endParaRPr lang="es-EC"/>
        </a:p>
      </dgm:t>
    </dgm:pt>
    <dgm:pt modelId="{EAD46284-B012-4F12-B5E9-1D8F91017DAC}">
      <dgm:prSet phldrT="[Texto]"/>
      <dgm:spPr/>
      <dgm:t>
        <a:bodyPr/>
        <a:lstStyle/>
        <a:p>
          <a:r>
            <a:rPr lang="es-ES" b="1" dirty="0"/>
            <a:t>Resultados</a:t>
          </a:r>
          <a:endParaRPr lang="es-EC" dirty="0"/>
        </a:p>
      </dgm:t>
    </dgm:pt>
    <dgm:pt modelId="{2E4A00EC-C099-4B7A-AD7C-A87933CAB98E}" type="parTrans" cxnId="{C9326931-25B1-4E3F-A9D8-AFEFC1E6C5DF}">
      <dgm:prSet/>
      <dgm:spPr/>
      <dgm:t>
        <a:bodyPr/>
        <a:lstStyle/>
        <a:p>
          <a:endParaRPr lang="es-EC"/>
        </a:p>
      </dgm:t>
    </dgm:pt>
    <dgm:pt modelId="{4A0657C6-B7CD-4FDE-AC15-647EB10A5DF8}" type="sibTrans" cxnId="{C9326931-25B1-4E3F-A9D8-AFEFC1E6C5DF}">
      <dgm:prSet/>
      <dgm:spPr/>
      <dgm:t>
        <a:bodyPr/>
        <a:lstStyle/>
        <a:p>
          <a:endParaRPr lang="es-EC"/>
        </a:p>
      </dgm:t>
    </dgm:pt>
    <dgm:pt modelId="{9CCD745B-9234-485B-B062-07358FA2F75E}">
      <dgm:prSet phldrT="[Texto]"/>
      <dgm:spPr/>
      <dgm:t>
        <a:bodyPr/>
        <a:lstStyle/>
        <a:p>
          <a:r>
            <a:rPr lang="es-ES" b="1" dirty="0"/>
            <a:t>Metodología</a:t>
          </a:r>
          <a:endParaRPr lang="es-EC" dirty="0"/>
        </a:p>
      </dgm:t>
    </dgm:pt>
    <dgm:pt modelId="{D75AD673-4AD1-4712-B164-231BE5A6C3C7}" type="sibTrans" cxnId="{43E5F199-6A8E-4969-95E9-C370BAE3C5DE}">
      <dgm:prSet/>
      <dgm:spPr/>
      <dgm:t>
        <a:bodyPr/>
        <a:lstStyle/>
        <a:p>
          <a:endParaRPr lang="es-EC"/>
        </a:p>
      </dgm:t>
    </dgm:pt>
    <dgm:pt modelId="{771848AC-C041-44E8-B355-3F94B9EE52DB}" type="parTrans" cxnId="{43E5F199-6A8E-4969-95E9-C370BAE3C5DE}">
      <dgm:prSet/>
      <dgm:spPr/>
      <dgm:t>
        <a:bodyPr/>
        <a:lstStyle/>
        <a:p>
          <a:endParaRPr lang="es-EC"/>
        </a:p>
      </dgm:t>
    </dgm:pt>
    <dgm:pt modelId="{3B7B6131-17CF-45BA-B71B-FF75F78A367E}" type="pres">
      <dgm:prSet presAssocID="{239A4785-FF66-476E-B102-1DF760AF5067}" presName="Name0" presStyleCnt="0">
        <dgm:presLayoutVars>
          <dgm:dir/>
          <dgm:animLvl val="lvl"/>
          <dgm:resizeHandles val="exact"/>
        </dgm:presLayoutVars>
      </dgm:prSet>
      <dgm:spPr/>
    </dgm:pt>
    <dgm:pt modelId="{CD15121E-48E6-4242-B0CF-E94983DEC3B2}" type="pres">
      <dgm:prSet presAssocID="{9CCD745B-9234-485B-B062-07358FA2F75E}" presName="parTxOnly" presStyleLbl="node1" presStyleIdx="0" presStyleCnt="3">
        <dgm:presLayoutVars>
          <dgm:chMax val="0"/>
          <dgm:chPref val="0"/>
          <dgm:bulletEnabled val="1"/>
        </dgm:presLayoutVars>
      </dgm:prSet>
      <dgm:spPr/>
    </dgm:pt>
    <dgm:pt modelId="{9DF3A877-2027-4026-B9A7-73E31063A275}" type="pres">
      <dgm:prSet presAssocID="{D75AD673-4AD1-4712-B164-231BE5A6C3C7}" presName="parTxOnlySpace" presStyleCnt="0"/>
      <dgm:spPr/>
    </dgm:pt>
    <dgm:pt modelId="{04763011-BA13-439D-B08E-9BE77308ED12}" type="pres">
      <dgm:prSet presAssocID="{711BC56F-E252-43F7-A66E-AACC702C3E3C}" presName="parTxOnly" presStyleLbl="node1" presStyleIdx="1" presStyleCnt="3">
        <dgm:presLayoutVars>
          <dgm:chMax val="0"/>
          <dgm:chPref val="0"/>
          <dgm:bulletEnabled val="1"/>
        </dgm:presLayoutVars>
      </dgm:prSet>
      <dgm:spPr/>
    </dgm:pt>
    <dgm:pt modelId="{3FE38012-3495-479C-8FB9-BDFE964FEFD3}" type="pres">
      <dgm:prSet presAssocID="{A656C39C-41D6-4FE9-96F5-1E5FD7AB4721}" presName="parTxOnlySpace" presStyleCnt="0"/>
      <dgm:spPr/>
    </dgm:pt>
    <dgm:pt modelId="{8EB630C5-0F6D-4AA7-A225-B5E0B2D59612}" type="pres">
      <dgm:prSet presAssocID="{EAD46284-B012-4F12-B5E9-1D8F91017DAC}" presName="parTxOnly" presStyleLbl="node1" presStyleIdx="2" presStyleCnt="3">
        <dgm:presLayoutVars>
          <dgm:chMax val="0"/>
          <dgm:chPref val="0"/>
          <dgm:bulletEnabled val="1"/>
        </dgm:presLayoutVars>
      </dgm:prSet>
      <dgm:spPr/>
    </dgm:pt>
  </dgm:ptLst>
  <dgm:cxnLst>
    <dgm:cxn modelId="{6C573E10-E774-412C-A824-F2A9C02AF82E}" type="presOf" srcId="{239A4785-FF66-476E-B102-1DF760AF5067}" destId="{3B7B6131-17CF-45BA-B71B-FF75F78A367E}" srcOrd="0" destOrd="0" presId="urn:microsoft.com/office/officeart/2005/8/layout/chevron1"/>
    <dgm:cxn modelId="{C9326931-25B1-4E3F-A9D8-AFEFC1E6C5DF}" srcId="{239A4785-FF66-476E-B102-1DF760AF5067}" destId="{EAD46284-B012-4F12-B5E9-1D8F91017DAC}" srcOrd="2" destOrd="0" parTransId="{2E4A00EC-C099-4B7A-AD7C-A87933CAB98E}" sibTransId="{4A0657C6-B7CD-4FDE-AC15-647EB10A5DF8}"/>
    <dgm:cxn modelId="{DE5DEC33-E584-426F-87A5-7D595A4154CD}" srcId="{239A4785-FF66-476E-B102-1DF760AF5067}" destId="{711BC56F-E252-43F7-A66E-AACC702C3E3C}" srcOrd="1" destOrd="0" parTransId="{C333CE27-50E4-4734-8D2D-1AF7BB65F2C0}" sibTransId="{A656C39C-41D6-4FE9-96F5-1E5FD7AB4721}"/>
    <dgm:cxn modelId="{CA01BE80-16B4-4D05-A4B8-C4425A0A7B60}" type="presOf" srcId="{9CCD745B-9234-485B-B062-07358FA2F75E}" destId="{CD15121E-48E6-4242-B0CF-E94983DEC3B2}" srcOrd="0" destOrd="0" presId="urn:microsoft.com/office/officeart/2005/8/layout/chevron1"/>
    <dgm:cxn modelId="{43E5F199-6A8E-4969-95E9-C370BAE3C5DE}" srcId="{239A4785-FF66-476E-B102-1DF760AF5067}" destId="{9CCD745B-9234-485B-B062-07358FA2F75E}" srcOrd="0" destOrd="0" parTransId="{771848AC-C041-44E8-B355-3F94B9EE52DB}" sibTransId="{D75AD673-4AD1-4712-B164-231BE5A6C3C7}"/>
    <dgm:cxn modelId="{A6225C9B-164B-40CF-992B-9AD3C09237CE}" type="presOf" srcId="{711BC56F-E252-43F7-A66E-AACC702C3E3C}" destId="{04763011-BA13-439D-B08E-9BE77308ED12}" srcOrd="0" destOrd="0" presId="urn:microsoft.com/office/officeart/2005/8/layout/chevron1"/>
    <dgm:cxn modelId="{F671D89F-36DA-443B-B318-2CC6637B3CC9}" type="presOf" srcId="{EAD46284-B012-4F12-B5E9-1D8F91017DAC}" destId="{8EB630C5-0F6D-4AA7-A225-B5E0B2D59612}" srcOrd="0" destOrd="0" presId="urn:microsoft.com/office/officeart/2005/8/layout/chevron1"/>
    <dgm:cxn modelId="{14B1CD35-9417-42EB-863C-71E2F6676DF7}" type="presParOf" srcId="{3B7B6131-17CF-45BA-B71B-FF75F78A367E}" destId="{CD15121E-48E6-4242-B0CF-E94983DEC3B2}" srcOrd="0" destOrd="0" presId="urn:microsoft.com/office/officeart/2005/8/layout/chevron1"/>
    <dgm:cxn modelId="{A997D76E-1A83-4616-BB16-11214649060A}" type="presParOf" srcId="{3B7B6131-17CF-45BA-B71B-FF75F78A367E}" destId="{9DF3A877-2027-4026-B9A7-73E31063A275}" srcOrd="1" destOrd="0" presId="urn:microsoft.com/office/officeart/2005/8/layout/chevron1"/>
    <dgm:cxn modelId="{3A88651F-5A7C-4ADF-982A-A538705BA0D5}" type="presParOf" srcId="{3B7B6131-17CF-45BA-B71B-FF75F78A367E}" destId="{04763011-BA13-439D-B08E-9BE77308ED12}" srcOrd="2" destOrd="0" presId="urn:microsoft.com/office/officeart/2005/8/layout/chevron1"/>
    <dgm:cxn modelId="{77F9F139-63BA-4A89-91CC-5D2C0D5C0240}" type="presParOf" srcId="{3B7B6131-17CF-45BA-B71B-FF75F78A367E}" destId="{3FE38012-3495-479C-8FB9-BDFE964FEFD3}" srcOrd="3" destOrd="0" presId="urn:microsoft.com/office/officeart/2005/8/layout/chevron1"/>
    <dgm:cxn modelId="{075C1677-1509-455C-A2A7-EE0BF8244590}" type="presParOf" srcId="{3B7B6131-17CF-45BA-B71B-FF75F78A367E}" destId="{8EB630C5-0F6D-4AA7-A225-B5E0B2D59612}" srcOrd="4"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AB5FAD-CD35-4BD1-8E3E-3E5695186124}"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es-EC"/>
        </a:p>
      </dgm:t>
    </dgm:pt>
    <dgm:pt modelId="{06277955-4D40-40F3-AB59-4F6243B681DE}">
      <dgm:prSet phldrT="[Texto]" custT="1"/>
      <dgm:spPr/>
      <dgm:t>
        <a:bodyPr/>
        <a:lstStyle/>
        <a:p>
          <a:pPr algn="ctr"/>
          <a:r>
            <a:rPr lang="es-ES" sz="1800" b="1" dirty="0"/>
            <a:t>Interés del sistema:</a:t>
          </a:r>
          <a:endParaRPr lang="es-EC" sz="1800" dirty="0"/>
        </a:p>
      </dgm:t>
    </dgm:pt>
    <dgm:pt modelId="{DE31E97A-8F63-43AE-9336-138E526D8C79}" type="parTrans" cxnId="{5A666F0C-FC7C-4ADB-BE2D-60CF413919A6}">
      <dgm:prSet/>
      <dgm:spPr/>
      <dgm:t>
        <a:bodyPr/>
        <a:lstStyle/>
        <a:p>
          <a:pPr algn="ctr"/>
          <a:endParaRPr lang="es-EC"/>
        </a:p>
      </dgm:t>
    </dgm:pt>
    <dgm:pt modelId="{64683100-3BE1-4093-9AC5-B3DF8342E7DF}" type="sibTrans" cxnId="{5A666F0C-FC7C-4ADB-BE2D-60CF413919A6}">
      <dgm:prSet/>
      <dgm:spPr/>
      <dgm:t>
        <a:bodyPr/>
        <a:lstStyle/>
        <a:p>
          <a:pPr algn="ctr"/>
          <a:endParaRPr lang="es-EC"/>
        </a:p>
      </dgm:t>
    </dgm:pt>
    <dgm:pt modelId="{CD5DC6FF-AE2D-4681-9F5B-D500470A0066}">
      <dgm:prSet phldrT="[Texto]" custT="1"/>
      <dgm:spPr/>
      <dgm:t>
        <a:bodyPr/>
        <a:lstStyle/>
        <a:p>
          <a:pPr algn="ctr"/>
          <a:r>
            <a:rPr lang="es-ES" sz="1800" b="1" dirty="0"/>
            <a:t>Fuente de datos</a:t>
          </a:r>
          <a:endParaRPr lang="es-EC" sz="1800" b="1" dirty="0"/>
        </a:p>
      </dgm:t>
    </dgm:pt>
    <dgm:pt modelId="{1D06492E-EA28-4718-807C-A88470548921}" type="parTrans" cxnId="{46D6605A-C9E8-418C-8BFA-B82F3A007F14}">
      <dgm:prSet/>
      <dgm:spPr/>
      <dgm:t>
        <a:bodyPr/>
        <a:lstStyle/>
        <a:p>
          <a:pPr algn="ctr"/>
          <a:endParaRPr lang="es-EC"/>
        </a:p>
      </dgm:t>
    </dgm:pt>
    <dgm:pt modelId="{985B0E61-3CA4-46E3-9A50-A3E5D174F8EE}" type="sibTrans" cxnId="{46D6605A-C9E8-418C-8BFA-B82F3A007F14}">
      <dgm:prSet/>
      <dgm:spPr/>
      <dgm:t>
        <a:bodyPr/>
        <a:lstStyle/>
        <a:p>
          <a:pPr algn="ctr"/>
          <a:endParaRPr lang="es-EC"/>
        </a:p>
      </dgm:t>
    </dgm:pt>
    <dgm:pt modelId="{201EC36F-A40B-4BE3-8694-124323B0B7A4}">
      <dgm:prSet phldrT="[Texto]"/>
      <dgm:spPr/>
      <dgm:t>
        <a:bodyPr/>
        <a:lstStyle/>
        <a:p>
          <a:pPr algn="just"/>
          <a:r>
            <a:rPr lang="es-EC" dirty="0"/>
            <a:t>Hace referencia a la investigación explicativa, donde es aquí que se explicara conceptos que ayuden a comprender con mayor facilidad el tema</a:t>
          </a:r>
        </a:p>
      </dgm:t>
    </dgm:pt>
    <dgm:pt modelId="{0F849029-BB8E-449D-A806-5106914672EC}" type="parTrans" cxnId="{388FAD13-7798-49CE-AB6C-8A2DF6F3DC9E}">
      <dgm:prSet/>
      <dgm:spPr/>
      <dgm:t>
        <a:bodyPr/>
        <a:lstStyle/>
        <a:p>
          <a:pPr algn="ctr"/>
          <a:endParaRPr lang="es-EC"/>
        </a:p>
      </dgm:t>
    </dgm:pt>
    <dgm:pt modelId="{01984896-174A-41D6-B299-2B6DA6A890F5}" type="sibTrans" cxnId="{388FAD13-7798-49CE-AB6C-8A2DF6F3DC9E}">
      <dgm:prSet/>
      <dgm:spPr/>
      <dgm:t>
        <a:bodyPr/>
        <a:lstStyle/>
        <a:p>
          <a:pPr algn="ctr"/>
          <a:endParaRPr lang="es-EC"/>
        </a:p>
      </dgm:t>
    </dgm:pt>
    <dgm:pt modelId="{A306F65E-E391-4164-8517-3BFDB1BFE3E3}">
      <dgm:prSet phldrT="[Texto]" custT="1"/>
      <dgm:spPr/>
      <dgm:t>
        <a:bodyPr/>
        <a:lstStyle/>
        <a:p>
          <a:pPr algn="ctr"/>
          <a:r>
            <a:rPr lang="es-EC" sz="1800" b="1" dirty="0"/>
            <a:t>Diseño de la investigación</a:t>
          </a:r>
          <a:endParaRPr lang="es-EC" sz="1800" dirty="0"/>
        </a:p>
      </dgm:t>
    </dgm:pt>
    <dgm:pt modelId="{59CCE38E-D9E9-498D-B5DF-9283437CCBF7}" type="parTrans" cxnId="{D0EA0438-11F3-4FBD-BF20-13EBEF33A1A4}">
      <dgm:prSet/>
      <dgm:spPr/>
      <dgm:t>
        <a:bodyPr/>
        <a:lstStyle/>
        <a:p>
          <a:pPr algn="ctr"/>
          <a:endParaRPr lang="es-EC"/>
        </a:p>
      </dgm:t>
    </dgm:pt>
    <dgm:pt modelId="{29AE3475-E718-484B-AE29-97DAC73B2AD1}" type="sibTrans" cxnId="{D0EA0438-11F3-4FBD-BF20-13EBEF33A1A4}">
      <dgm:prSet/>
      <dgm:spPr/>
      <dgm:t>
        <a:bodyPr/>
        <a:lstStyle/>
        <a:p>
          <a:pPr algn="ctr"/>
          <a:endParaRPr lang="es-EC"/>
        </a:p>
      </dgm:t>
    </dgm:pt>
    <dgm:pt modelId="{0E291579-E9F1-4F05-98BC-F29999E10C89}">
      <dgm:prSet phldrT="[Texto]" custT="1"/>
      <dgm:spPr/>
      <dgm:t>
        <a:bodyPr/>
        <a:lstStyle/>
        <a:p>
          <a:pPr algn="just"/>
          <a:r>
            <a:rPr lang="es-EC" sz="1400" dirty="0"/>
            <a:t>Las preguntas de investigación son las siguientes:</a:t>
          </a:r>
        </a:p>
      </dgm:t>
    </dgm:pt>
    <dgm:pt modelId="{2F05EC4D-94C1-4A4F-8837-4AA9975E2794}" type="parTrans" cxnId="{7E60FDC3-05ED-44D9-8049-1B51856B37CD}">
      <dgm:prSet/>
      <dgm:spPr/>
      <dgm:t>
        <a:bodyPr/>
        <a:lstStyle/>
        <a:p>
          <a:pPr algn="ctr"/>
          <a:endParaRPr lang="es-EC"/>
        </a:p>
      </dgm:t>
    </dgm:pt>
    <dgm:pt modelId="{DD3B41A2-3D6A-4BA1-9B9C-2FF0EC63FCBF}" type="sibTrans" cxnId="{7E60FDC3-05ED-44D9-8049-1B51856B37CD}">
      <dgm:prSet/>
      <dgm:spPr/>
      <dgm:t>
        <a:bodyPr/>
        <a:lstStyle/>
        <a:p>
          <a:pPr algn="ctr"/>
          <a:endParaRPr lang="es-EC"/>
        </a:p>
      </dgm:t>
    </dgm:pt>
    <dgm:pt modelId="{6DA4694D-BD09-4C65-844F-716E0AF5E6B3}">
      <dgm:prSet phldrT="[Texto]"/>
      <dgm:spPr/>
      <dgm:t>
        <a:bodyPr/>
        <a:lstStyle/>
        <a:p>
          <a:pPr algn="just"/>
          <a:r>
            <a:rPr lang="es-ES" dirty="0"/>
            <a:t>El uso y validación de un sistema de vigilancia con acceso remoto a un local comercial permite una mejoría en temas de seguridad.</a:t>
          </a:r>
          <a:endParaRPr lang="es-EC" dirty="0"/>
        </a:p>
      </dgm:t>
    </dgm:pt>
    <dgm:pt modelId="{748D394E-CF8B-4451-AB6A-BF880C58B9DC}" type="parTrans" cxnId="{DC9F91E5-216F-4D27-91DE-808F87BC31E7}">
      <dgm:prSet/>
      <dgm:spPr/>
      <dgm:t>
        <a:bodyPr/>
        <a:lstStyle/>
        <a:p>
          <a:pPr algn="ctr"/>
          <a:endParaRPr lang="es-EC"/>
        </a:p>
      </dgm:t>
    </dgm:pt>
    <dgm:pt modelId="{FAFEC4DC-A427-42F5-AC9F-50BDAE4D25B3}" type="sibTrans" cxnId="{DC9F91E5-216F-4D27-91DE-808F87BC31E7}">
      <dgm:prSet/>
      <dgm:spPr/>
      <dgm:t>
        <a:bodyPr/>
        <a:lstStyle/>
        <a:p>
          <a:pPr algn="ctr"/>
          <a:endParaRPr lang="es-EC"/>
        </a:p>
      </dgm:t>
    </dgm:pt>
    <dgm:pt modelId="{91D3FB65-72A5-400E-8649-17D448B66A75}">
      <dgm:prSet custT="1"/>
      <dgm:spPr/>
      <dgm:t>
        <a:bodyPr/>
        <a:lstStyle/>
        <a:p>
          <a:pPr algn="just">
            <a:buFont typeface="Calibri" panose="020F0502020204030204" pitchFamily="34" charset="0"/>
            <a:buChar char="-"/>
          </a:pPr>
          <a:r>
            <a:rPr lang="es-ES" sz="1400" dirty="0"/>
            <a:t>¿Qué favorecerá la propuesta de añadir un sistema de seguridad basados en cámaras para el comercial “bigote”?</a:t>
          </a:r>
          <a:endParaRPr lang="es-EC" sz="1400" dirty="0"/>
        </a:p>
      </dgm:t>
    </dgm:pt>
    <dgm:pt modelId="{C91F98C1-462C-4894-B8E1-EC2A1B6B23B4}" type="parTrans" cxnId="{14A81BDF-A025-45D5-B6A9-17C463D1AC03}">
      <dgm:prSet/>
      <dgm:spPr/>
      <dgm:t>
        <a:bodyPr/>
        <a:lstStyle/>
        <a:p>
          <a:endParaRPr lang="es-EC"/>
        </a:p>
      </dgm:t>
    </dgm:pt>
    <dgm:pt modelId="{6502DEA8-0E34-4BFE-BBB8-89FE13E195CD}" type="sibTrans" cxnId="{14A81BDF-A025-45D5-B6A9-17C463D1AC03}">
      <dgm:prSet/>
      <dgm:spPr/>
      <dgm:t>
        <a:bodyPr/>
        <a:lstStyle/>
        <a:p>
          <a:endParaRPr lang="es-EC"/>
        </a:p>
      </dgm:t>
    </dgm:pt>
    <dgm:pt modelId="{F220C9B2-A208-453C-A888-B99F499D42AD}">
      <dgm:prSet custT="1"/>
      <dgm:spPr/>
      <dgm:t>
        <a:bodyPr/>
        <a:lstStyle/>
        <a:p>
          <a:pPr algn="just">
            <a:buFont typeface="Calibri" panose="020F0502020204030204" pitchFamily="34" charset="0"/>
            <a:buChar char="-"/>
          </a:pPr>
          <a:r>
            <a:rPr lang="es-ES" sz="1400" dirty="0"/>
            <a:t>¿Qué recurso se requiere para respaldar la propuesta de añadir un sistema de seguridad?</a:t>
          </a:r>
          <a:endParaRPr lang="es-EC" sz="1400" dirty="0"/>
        </a:p>
      </dgm:t>
    </dgm:pt>
    <dgm:pt modelId="{93533665-C547-4CB1-8532-7327920B333B}" type="parTrans" cxnId="{4A60197F-9E78-4B2A-AD8F-20D9B9B1562A}">
      <dgm:prSet/>
      <dgm:spPr/>
      <dgm:t>
        <a:bodyPr/>
        <a:lstStyle/>
        <a:p>
          <a:endParaRPr lang="es-EC"/>
        </a:p>
      </dgm:t>
    </dgm:pt>
    <dgm:pt modelId="{8E76C5AA-F26F-4586-85AA-72F983984094}" type="sibTrans" cxnId="{4A60197F-9E78-4B2A-AD8F-20D9B9B1562A}">
      <dgm:prSet/>
      <dgm:spPr/>
      <dgm:t>
        <a:bodyPr/>
        <a:lstStyle/>
        <a:p>
          <a:endParaRPr lang="es-EC"/>
        </a:p>
      </dgm:t>
    </dgm:pt>
    <dgm:pt modelId="{B2EF75E4-49C1-4BB0-8EE5-895BA0F09C79}" type="pres">
      <dgm:prSet presAssocID="{8EAB5FAD-CD35-4BD1-8E3E-3E5695186124}" presName="rootnode" presStyleCnt="0">
        <dgm:presLayoutVars>
          <dgm:chMax/>
          <dgm:chPref/>
          <dgm:dir/>
          <dgm:animLvl val="lvl"/>
        </dgm:presLayoutVars>
      </dgm:prSet>
      <dgm:spPr/>
    </dgm:pt>
    <dgm:pt modelId="{B61C68D2-9DA7-4121-8BCE-9718C0D573FE}" type="pres">
      <dgm:prSet presAssocID="{06277955-4D40-40F3-AB59-4F6243B681DE}" presName="composite" presStyleCnt="0"/>
      <dgm:spPr/>
    </dgm:pt>
    <dgm:pt modelId="{70AA4082-B040-4AA2-9CEC-0C7652B1D47D}" type="pres">
      <dgm:prSet presAssocID="{06277955-4D40-40F3-AB59-4F6243B681DE}" presName="bentUpArrow1" presStyleLbl="alignImgPlace1" presStyleIdx="0" presStyleCnt="2" custLinFactNeighborX="2370" custLinFactNeighborY="-18886"/>
      <dgm:spPr/>
    </dgm:pt>
    <dgm:pt modelId="{F2235577-D938-456C-85FB-87B0DA31077C}" type="pres">
      <dgm:prSet presAssocID="{06277955-4D40-40F3-AB59-4F6243B681DE}" presName="ParentText" presStyleLbl="node1" presStyleIdx="0" presStyleCnt="3" custScaleY="78046">
        <dgm:presLayoutVars>
          <dgm:chMax val="1"/>
          <dgm:chPref val="1"/>
          <dgm:bulletEnabled val="1"/>
        </dgm:presLayoutVars>
      </dgm:prSet>
      <dgm:spPr/>
    </dgm:pt>
    <dgm:pt modelId="{277DF13E-FD1B-4476-B2FE-0CE32D221478}" type="pres">
      <dgm:prSet presAssocID="{06277955-4D40-40F3-AB59-4F6243B681DE}" presName="ChildText" presStyleLbl="revTx" presStyleIdx="0" presStyleCnt="3" custScaleX="231402" custLinFactNeighborX="65993" custLinFactNeighborY="-1259">
        <dgm:presLayoutVars>
          <dgm:chMax val="0"/>
          <dgm:chPref val="0"/>
          <dgm:bulletEnabled val="1"/>
        </dgm:presLayoutVars>
      </dgm:prSet>
      <dgm:spPr/>
    </dgm:pt>
    <dgm:pt modelId="{3D7FEF79-A790-4D5F-9C13-131B589C7117}" type="pres">
      <dgm:prSet presAssocID="{64683100-3BE1-4093-9AC5-B3DF8342E7DF}" presName="sibTrans" presStyleCnt="0"/>
      <dgm:spPr/>
    </dgm:pt>
    <dgm:pt modelId="{522B1F31-B3D5-424A-A76B-F4E482F698A4}" type="pres">
      <dgm:prSet presAssocID="{CD5DC6FF-AE2D-4681-9F5B-D500470A0066}" presName="composite" presStyleCnt="0"/>
      <dgm:spPr/>
    </dgm:pt>
    <dgm:pt modelId="{3C00353E-790E-4DCB-8835-E1E86C90093F}" type="pres">
      <dgm:prSet presAssocID="{CD5DC6FF-AE2D-4681-9F5B-D500470A0066}" presName="bentUpArrow1" presStyleLbl="alignImgPlace1" presStyleIdx="1" presStyleCnt="2" custLinFactNeighborX="-31924" custLinFactNeighborY="-20444"/>
      <dgm:spPr/>
    </dgm:pt>
    <dgm:pt modelId="{785AFDAC-AFB5-4F7D-8AF2-164A6864452F}" type="pres">
      <dgm:prSet presAssocID="{CD5DC6FF-AE2D-4681-9F5B-D500470A0066}" presName="ParentText" presStyleLbl="node1" presStyleIdx="1" presStyleCnt="3" custLinFactNeighborX="-25638" custLinFactNeighborY="-15473">
        <dgm:presLayoutVars>
          <dgm:chMax val="1"/>
          <dgm:chPref val="1"/>
          <dgm:bulletEnabled val="1"/>
        </dgm:presLayoutVars>
      </dgm:prSet>
      <dgm:spPr/>
    </dgm:pt>
    <dgm:pt modelId="{EEE8C21B-C764-4C8D-9363-D762433E8774}" type="pres">
      <dgm:prSet presAssocID="{CD5DC6FF-AE2D-4681-9F5B-D500470A0066}" presName="ChildText" presStyleLbl="revTx" presStyleIdx="1" presStyleCnt="3" custScaleX="248767" custLinFactNeighborX="39765" custLinFactNeighborY="-19081">
        <dgm:presLayoutVars>
          <dgm:chMax val="0"/>
          <dgm:chPref val="0"/>
          <dgm:bulletEnabled val="1"/>
        </dgm:presLayoutVars>
      </dgm:prSet>
      <dgm:spPr/>
    </dgm:pt>
    <dgm:pt modelId="{698436DD-8511-4B69-A2AC-A4EE06BDF613}" type="pres">
      <dgm:prSet presAssocID="{985B0E61-3CA4-46E3-9A50-A3E5D174F8EE}" presName="sibTrans" presStyleCnt="0"/>
      <dgm:spPr/>
    </dgm:pt>
    <dgm:pt modelId="{4D9A7B07-5CC1-4EE8-9D91-84CFE7CD653D}" type="pres">
      <dgm:prSet presAssocID="{A306F65E-E391-4164-8517-3BFDB1BFE3E3}" presName="composite" presStyleCnt="0"/>
      <dgm:spPr/>
    </dgm:pt>
    <dgm:pt modelId="{A5E8D63F-7DB6-4136-B2B2-F38F6CDC1FE9}" type="pres">
      <dgm:prSet presAssocID="{A306F65E-E391-4164-8517-3BFDB1BFE3E3}" presName="ParentText" presStyleLbl="node1" presStyleIdx="2" presStyleCnt="3" custLinFactNeighborX="-49926" custLinFactNeighborY="-15422">
        <dgm:presLayoutVars>
          <dgm:chMax val="1"/>
          <dgm:chPref val="1"/>
          <dgm:bulletEnabled val="1"/>
        </dgm:presLayoutVars>
      </dgm:prSet>
      <dgm:spPr/>
    </dgm:pt>
    <dgm:pt modelId="{F1C8EE23-7103-49BD-AD91-07487C8A54BE}" type="pres">
      <dgm:prSet presAssocID="{A306F65E-E391-4164-8517-3BFDB1BFE3E3}" presName="FinalChildText" presStyleLbl="revTx" presStyleIdx="2" presStyleCnt="3" custScaleX="370769" custScaleY="165015" custLinFactNeighborX="65824" custLinFactNeighborY="-10729">
        <dgm:presLayoutVars>
          <dgm:chMax val="0"/>
          <dgm:chPref val="0"/>
          <dgm:bulletEnabled val="1"/>
        </dgm:presLayoutVars>
      </dgm:prSet>
      <dgm:spPr/>
    </dgm:pt>
  </dgm:ptLst>
  <dgm:cxnLst>
    <dgm:cxn modelId="{5A666F0C-FC7C-4ADB-BE2D-60CF413919A6}" srcId="{8EAB5FAD-CD35-4BD1-8E3E-3E5695186124}" destId="{06277955-4D40-40F3-AB59-4F6243B681DE}" srcOrd="0" destOrd="0" parTransId="{DE31E97A-8F63-43AE-9336-138E526D8C79}" sibTransId="{64683100-3BE1-4093-9AC5-B3DF8342E7DF}"/>
    <dgm:cxn modelId="{388FAD13-7798-49CE-AB6C-8A2DF6F3DC9E}" srcId="{CD5DC6FF-AE2D-4681-9F5B-D500470A0066}" destId="{201EC36F-A40B-4BE3-8694-124323B0B7A4}" srcOrd="0" destOrd="0" parTransId="{0F849029-BB8E-449D-A806-5106914672EC}" sibTransId="{01984896-174A-41D6-B299-2B6DA6A890F5}"/>
    <dgm:cxn modelId="{C35FAC25-F47C-4D0F-92B3-72E45134BE82}" type="presOf" srcId="{F220C9B2-A208-453C-A888-B99F499D42AD}" destId="{F1C8EE23-7103-49BD-AD91-07487C8A54BE}" srcOrd="0" destOrd="2" presId="urn:microsoft.com/office/officeart/2005/8/layout/StepDownProcess"/>
    <dgm:cxn modelId="{D0EA0438-11F3-4FBD-BF20-13EBEF33A1A4}" srcId="{8EAB5FAD-CD35-4BD1-8E3E-3E5695186124}" destId="{A306F65E-E391-4164-8517-3BFDB1BFE3E3}" srcOrd="2" destOrd="0" parTransId="{59CCE38E-D9E9-498D-B5DF-9283437CCBF7}" sibTransId="{29AE3475-E718-484B-AE29-97DAC73B2AD1}"/>
    <dgm:cxn modelId="{FC9F485D-421B-4768-8C64-DC80EAD679CA}" type="presOf" srcId="{A306F65E-E391-4164-8517-3BFDB1BFE3E3}" destId="{A5E8D63F-7DB6-4136-B2B2-F38F6CDC1FE9}" srcOrd="0" destOrd="0" presId="urn:microsoft.com/office/officeart/2005/8/layout/StepDownProcess"/>
    <dgm:cxn modelId="{213D0341-068E-48B2-BAF7-421582DC44A4}" type="presOf" srcId="{91D3FB65-72A5-400E-8649-17D448B66A75}" destId="{F1C8EE23-7103-49BD-AD91-07487C8A54BE}" srcOrd="0" destOrd="1" presId="urn:microsoft.com/office/officeart/2005/8/layout/StepDownProcess"/>
    <dgm:cxn modelId="{910F5561-314D-4D59-92AA-920FB3E2BC3F}" type="presOf" srcId="{6DA4694D-BD09-4C65-844F-716E0AF5E6B3}" destId="{277DF13E-FD1B-4476-B2FE-0CE32D221478}" srcOrd="0" destOrd="0" presId="urn:microsoft.com/office/officeart/2005/8/layout/StepDownProcess"/>
    <dgm:cxn modelId="{C032B757-68C5-4418-AADC-C88CBDAEF895}" type="presOf" srcId="{0E291579-E9F1-4F05-98BC-F29999E10C89}" destId="{F1C8EE23-7103-49BD-AD91-07487C8A54BE}" srcOrd="0" destOrd="0" presId="urn:microsoft.com/office/officeart/2005/8/layout/StepDownProcess"/>
    <dgm:cxn modelId="{46D6605A-C9E8-418C-8BFA-B82F3A007F14}" srcId="{8EAB5FAD-CD35-4BD1-8E3E-3E5695186124}" destId="{CD5DC6FF-AE2D-4681-9F5B-D500470A0066}" srcOrd="1" destOrd="0" parTransId="{1D06492E-EA28-4718-807C-A88470548921}" sibTransId="{985B0E61-3CA4-46E3-9A50-A3E5D174F8EE}"/>
    <dgm:cxn modelId="{FCA02E7C-8394-458F-9B86-9A64DF4EE120}" type="presOf" srcId="{06277955-4D40-40F3-AB59-4F6243B681DE}" destId="{F2235577-D938-456C-85FB-87B0DA31077C}" srcOrd="0" destOrd="0" presId="urn:microsoft.com/office/officeart/2005/8/layout/StepDownProcess"/>
    <dgm:cxn modelId="{4A60197F-9E78-4B2A-AD8F-20D9B9B1562A}" srcId="{0E291579-E9F1-4F05-98BC-F29999E10C89}" destId="{F220C9B2-A208-453C-A888-B99F499D42AD}" srcOrd="1" destOrd="0" parTransId="{93533665-C547-4CB1-8532-7327920B333B}" sibTransId="{8E76C5AA-F26F-4586-85AA-72F983984094}"/>
    <dgm:cxn modelId="{85B54D99-FC7A-4223-AC7E-1ACE0265A7CF}" type="presOf" srcId="{8EAB5FAD-CD35-4BD1-8E3E-3E5695186124}" destId="{B2EF75E4-49C1-4BB0-8EE5-895BA0F09C79}" srcOrd="0" destOrd="0" presId="urn:microsoft.com/office/officeart/2005/8/layout/StepDownProcess"/>
    <dgm:cxn modelId="{4847ADA2-2A2B-4E37-A10B-7A4A721AD848}" type="presOf" srcId="{201EC36F-A40B-4BE3-8694-124323B0B7A4}" destId="{EEE8C21B-C764-4C8D-9363-D762433E8774}" srcOrd="0" destOrd="0" presId="urn:microsoft.com/office/officeart/2005/8/layout/StepDownProcess"/>
    <dgm:cxn modelId="{7E60FDC3-05ED-44D9-8049-1B51856B37CD}" srcId="{A306F65E-E391-4164-8517-3BFDB1BFE3E3}" destId="{0E291579-E9F1-4F05-98BC-F29999E10C89}" srcOrd="0" destOrd="0" parTransId="{2F05EC4D-94C1-4A4F-8837-4AA9975E2794}" sibTransId="{DD3B41A2-3D6A-4BA1-9B9C-2FF0EC63FCBF}"/>
    <dgm:cxn modelId="{14A81BDF-A025-45D5-B6A9-17C463D1AC03}" srcId="{0E291579-E9F1-4F05-98BC-F29999E10C89}" destId="{91D3FB65-72A5-400E-8649-17D448B66A75}" srcOrd="0" destOrd="0" parTransId="{C91F98C1-462C-4894-B8E1-EC2A1B6B23B4}" sibTransId="{6502DEA8-0E34-4BFE-BBB8-89FE13E195CD}"/>
    <dgm:cxn modelId="{DC9F91E5-216F-4D27-91DE-808F87BC31E7}" srcId="{06277955-4D40-40F3-AB59-4F6243B681DE}" destId="{6DA4694D-BD09-4C65-844F-716E0AF5E6B3}" srcOrd="0" destOrd="0" parTransId="{748D394E-CF8B-4451-AB6A-BF880C58B9DC}" sibTransId="{FAFEC4DC-A427-42F5-AC9F-50BDAE4D25B3}"/>
    <dgm:cxn modelId="{123606FD-2561-40B9-A137-57BCC8A7680F}" type="presOf" srcId="{CD5DC6FF-AE2D-4681-9F5B-D500470A0066}" destId="{785AFDAC-AFB5-4F7D-8AF2-164A6864452F}" srcOrd="0" destOrd="0" presId="urn:microsoft.com/office/officeart/2005/8/layout/StepDownProcess"/>
    <dgm:cxn modelId="{460FC77E-B7FC-4B7F-B9A7-64AAA491EA61}" type="presParOf" srcId="{B2EF75E4-49C1-4BB0-8EE5-895BA0F09C79}" destId="{B61C68D2-9DA7-4121-8BCE-9718C0D573FE}" srcOrd="0" destOrd="0" presId="urn:microsoft.com/office/officeart/2005/8/layout/StepDownProcess"/>
    <dgm:cxn modelId="{E507315D-2EBE-453D-B2C0-E463487EE801}" type="presParOf" srcId="{B61C68D2-9DA7-4121-8BCE-9718C0D573FE}" destId="{70AA4082-B040-4AA2-9CEC-0C7652B1D47D}" srcOrd="0" destOrd="0" presId="urn:microsoft.com/office/officeart/2005/8/layout/StepDownProcess"/>
    <dgm:cxn modelId="{D0077ED1-3B2B-463C-A5AF-F96FA99D930F}" type="presParOf" srcId="{B61C68D2-9DA7-4121-8BCE-9718C0D573FE}" destId="{F2235577-D938-456C-85FB-87B0DA31077C}" srcOrd="1" destOrd="0" presId="urn:microsoft.com/office/officeart/2005/8/layout/StepDownProcess"/>
    <dgm:cxn modelId="{DF3FD1AE-5106-43A9-B52F-957646F30FD2}" type="presParOf" srcId="{B61C68D2-9DA7-4121-8BCE-9718C0D573FE}" destId="{277DF13E-FD1B-4476-B2FE-0CE32D221478}" srcOrd="2" destOrd="0" presId="urn:microsoft.com/office/officeart/2005/8/layout/StepDownProcess"/>
    <dgm:cxn modelId="{3FDEA5C7-D629-4AC9-9F0B-CB9BA12D8316}" type="presParOf" srcId="{B2EF75E4-49C1-4BB0-8EE5-895BA0F09C79}" destId="{3D7FEF79-A790-4D5F-9C13-131B589C7117}" srcOrd="1" destOrd="0" presId="urn:microsoft.com/office/officeart/2005/8/layout/StepDownProcess"/>
    <dgm:cxn modelId="{92825B7A-CD57-42DD-B1CD-7D29D9CA248E}" type="presParOf" srcId="{B2EF75E4-49C1-4BB0-8EE5-895BA0F09C79}" destId="{522B1F31-B3D5-424A-A76B-F4E482F698A4}" srcOrd="2" destOrd="0" presId="urn:microsoft.com/office/officeart/2005/8/layout/StepDownProcess"/>
    <dgm:cxn modelId="{B14E86F4-B4EE-476C-BF31-9CF57D3FB3DF}" type="presParOf" srcId="{522B1F31-B3D5-424A-A76B-F4E482F698A4}" destId="{3C00353E-790E-4DCB-8835-E1E86C90093F}" srcOrd="0" destOrd="0" presId="urn:microsoft.com/office/officeart/2005/8/layout/StepDownProcess"/>
    <dgm:cxn modelId="{A7519576-5681-43C3-A5EA-F1851290EBDE}" type="presParOf" srcId="{522B1F31-B3D5-424A-A76B-F4E482F698A4}" destId="{785AFDAC-AFB5-4F7D-8AF2-164A6864452F}" srcOrd="1" destOrd="0" presId="urn:microsoft.com/office/officeart/2005/8/layout/StepDownProcess"/>
    <dgm:cxn modelId="{8ABC52C1-BB65-4672-9FB3-B6F1972DA64B}" type="presParOf" srcId="{522B1F31-B3D5-424A-A76B-F4E482F698A4}" destId="{EEE8C21B-C764-4C8D-9363-D762433E8774}" srcOrd="2" destOrd="0" presId="urn:microsoft.com/office/officeart/2005/8/layout/StepDownProcess"/>
    <dgm:cxn modelId="{A2E48225-0C7A-469D-80C5-07B0E1D76806}" type="presParOf" srcId="{B2EF75E4-49C1-4BB0-8EE5-895BA0F09C79}" destId="{698436DD-8511-4B69-A2AC-A4EE06BDF613}" srcOrd="3" destOrd="0" presId="urn:microsoft.com/office/officeart/2005/8/layout/StepDownProcess"/>
    <dgm:cxn modelId="{70DE0921-E288-4A4D-B534-3EC1F637D855}" type="presParOf" srcId="{B2EF75E4-49C1-4BB0-8EE5-895BA0F09C79}" destId="{4D9A7B07-5CC1-4EE8-9D91-84CFE7CD653D}" srcOrd="4" destOrd="0" presId="urn:microsoft.com/office/officeart/2005/8/layout/StepDownProcess"/>
    <dgm:cxn modelId="{515635F1-417D-4511-BCB4-B894B02AE20B}" type="presParOf" srcId="{4D9A7B07-5CC1-4EE8-9D91-84CFE7CD653D}" destId="{A5E8D63F-7DB6-4136-B2B2-F38F6CDC1FE9}" srcOrd="0" destOrd="0" presId="urn:microsoft.com/office/officeart/2005/8/layout/StepDownProcess"/>
    <dgm:cxn modelId="{B3E8BF8E-CE57-44E0-A0EE-9314630C7AEC}" type="presParOf" srcId="{4D9A7B07-5CC1-4EE8-9D91-84CFE7CD653D}" destId="{F1C8EE23-7103-49BD-AD91-07487C8A54BE}" srcOrd="1"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15121E-48E6-4242-B0CF-E94983DEC3B2}">
      <dsp:nvSpPr>
        <dsp:cNvPr id="0" name=""/>
        <dsp:cNvSpPr/>
      </dsp:nvSpPr>
      <dsp:spPr>
        <a:xfrm>
          <a:off x="1524" y="1482846"/>
          <a:ext cx="1857699" cy="743079"/>
        </a:xfrm>
        <a:prstGeom prst="chevron">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s-ES" sz="1100" b="1" kern="1200" dirty="0"/>
            <a:t>Metodología</a:t>
          </a:r>
          <a:endParaRPr lang="es-EC" sz="1100" kern="1200" dirty="0"/>
        </a:p>
      </dsp:txBody>
      <dsp:txXfrm>
        <a:off x="373064" y="1482846"/>
        <a:ext cx="1114620" cy="743079"/>
      </dsp:txXfrm>
    </dsp:sp>
    <dsp:sp modelId="{04763011-BA13-439D-B08E-9BE77308ED12}">
      <dsp:nvSpPr>
        <dsp:cNvPr id="0" name=""/>
        <dsp:cNvSpPr/>
      </dsp:nvSpPr>
      <dsp:spPr>
        <a:xfrm>
          <a:off x="1673454" y="1482846"/>
          <a:ext cx="1857699" cy="743079"/>
        </a:xfrm>
        <a:prstGeom prst="chevron">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s-ES" sz="1100" b="1" kern="1200" dirty="0"/>
            <a:t>Planteamiento</a:t>
          </a:r>
          <a:endParaRPr lang="es-EC" sz="1100" kern="1200" dirty="0"/>
        </a:p>
      </dsp:txBody>
      <dsp:txXfrm>
        <a:off x="2044994" y="1482846"/>
        <a:ext cx="1114620" cy="743079"/>
      </dsp:txXfrm>
    </dsp:sp>
    <dsp:sp modelId="{8EB630C5-0F6D-4AA7-A225-B5E0B2D59612}">
      <dsp:nvSpPr>
        <dsp:cNvPr id="0" name=""/>
        <dsp:cNvSpPr/>
      </dsp:nvSpPr>
      <dsp:spPr>
        <a:xfrm>
          <a:off x="3345383" y="1482846"/>
          <a:ext cx="1857699" cy="743079"/>
        </a:xfrm>
        <a:prstGeom prst="chevron">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s-ES" sz="1100" b="1" kern="1200" dirty="0"/>
            <a:t>Resultados</a:t>
          </a:r>
          <a:endParaRPr lang="es-EC" sz="1100" kern="1200" dirty="0"/>
        </a:p>
      </dsp:txBody>
      <dsp:txXfrm>
        <a:off x="3716923" y="1482846"/>
        <a:ext cx="1114620" cy="74307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AA4082-B040-4AA2-9CEC-0C7652B1D47D}">
      <dsp:nvSpPr>
        <dsp:cNvPr id="0" name=""/>
        <dsp:cNvSpPr/>
      </dsp:nvSpPr>
      <dsp:spPr>
        <a:xfrm rot="5400000">
          <a:off x="2052780" y="970141"/>
          <a:ext cx="1177759" cy="1340838"/>
        </a:xfrm>
        <a:prstGeom prst="bentUpArrow">
          <a:avLst>
            <a:gd name="adj1" fmla="val 32840"/>
            <a:gd name="adj2" fmla="val 25000"/>
            <a:gd name="adj3" fmla="val 35780"/>
          </a:avLst>
        </a:prstGeom>
        <a:solidFill>
          <a:schemeClr val="accent1">
            <a:tint val="5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2235577-D938-456C-85FB-87B0DA31077C}">
      <dsp:nvSpPr>
        <dsp:cNvPr id="0" name=""/>
        <dsp:cNvSpPr/>
      </dsp:nvSpPr>
      <dsp:spPr>
        <a:xfrm>
          <a:off x="1708967" y="39340"/>
          <a:ext cx="1982654" cy="1083117"/>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t>Interés del sistema:</a:t>
          </a:r>
          <a:endParaRPr lang="es-EC" sz="1800" kern="1200" dirty="0"/>
        </a:p>
      </dsp:txBody>
      <dsp:txXfrm>
        <a:off x="1761850" y="92223"/>
        <a:ext cx="1876888" cy="977351"/>
      </dsp:txXfrm>
    </dsp:sp>
    <dsp:sp modelId="{277DF13E-FD1B-4476-B2FE-0CE32D221478}">
      <dsp:nvSpPr>
        <dsp:cNvPr id="0" name=""/>
        <dsp:cNvSpPr/>
      </dsp:nvSpPr>
      <dsp:spPr>
        <a:xfrm>
          <a:off x="3695832" y="5238"/>
          <a:ext cx="3336802" cy="11216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14300" lvl="1" indent="-114300" algn="just" defTabSz="622300">
            <a:lnSpc>
              <a:spcPct val="90000"/>
            </a:lnSpc>
            <a:spcBef>
              <a:spcPct val="0"/>
            </a:spcBef>
            <a:spcAft>
              <a:spcPct val="15000"/>
            </a:spcAft>
            <a:buChar char="•"/>
          </a:pPr>
          <a:r>
            <a:rPr lang="es-ES" sz="1400" kern="1200" dirty="0"/>
            <a:t>El uso y validación de un sistema de vigilancia con acceso remoto a un local comercial permite una mejoría en temas de seguridad.</a:t>
          </a:r>
          <a:endParaRPr lang="es-EC" sz="1400" kern="1200" dirty="0"/>
        </a:p>
      </dsp:txBody>
      <dsp:txXfrm>
        <a:off x="3695832" y="5238"/>
        <a:ext cx="3336802" cy="1121676"/>
      </dsp:txXfrm>
    </dsp:sp>
    <dsp:sp modelId="{3C00353E-790E-4DCB-8835-E1E86C90093F}">
      <dsp:nvSpPr>
        <dsp:cNvPr id="0" name=""/>
        <dsp:cNvSpPr/>
      </dsp:nvSpPr>
      <dsp:spPr>
        <a:xfrm rot="5400000">
          <a:off x="3691538" y="2510741"/>
          <a:ext cx="1177759" cy="1340838"/>
        </a:xfrm>
        <a:prstGeom prst="bentUpArrow">
          <a:avLst>
            <a:gd name="adj1" fmla="val 32840"/>
            <a:gd name="adj2" fmla="val 25000"/>
            <a:gd name="adj3" fmla="val 35780"/>
          </a:avLst>
        </a:prstGeom>
        <a:solidFill>
          <a:schemeClr val="accent1">
            <a:tint val="50000"/>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85AFDAC-AFB5-4F7D-8AF2-164A6864452F}">
      <dsp:nvSpPr>
        <dsp:cNvPr id="0" name=""/>
        <dsp:cNvSpPr/>
      </dsp:nvSpPr>
      <dsp:spPr>
        <a:xfrm>
          <a:off x="3299240" y="1231219"/>
          <a:ext cx="1982654" cy="1387793"/>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S" sz="1800" b="1" kern="1200" dirty="0"/>
            <a:t>Fuente de datos</a:t>
          </a:r>
          <a:endParaRPr lang="es-EC" sz="1800" b="1" kern="1200" dirty="0"/>
        </a:p>
      </dsp:txBody>
      <dsp:txXfrm>
        <a:off x="3366999" y="1298978"/>
        <a:ext cx="1847136" cy="1252275"/>
      </dsp:txXfrm>
    </dsp:sp>
    <dsp:sp modelId="{EEE8C21B-C764-4C8D-9363-D762433E8774}">
      <dsp:nvSpPr>
        <dsp:cNvPr id="0" name=""/>
        <dsp:cNvSpPr/>
      </dsp:nvSpPr>
      <dsp:spPr>
        <a:xfrm>
          <a:off x="5291010" y="1364283"/>
          <a:ext cx="3587205" cy="11216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ctr" anchorCtr="0">
          <a:noAutofit/>
        </a:bodyPr>
        <a:lstStyle/>
        <a:p>
          <a:pPr marL="114300" lvl="1" indent="-114300" algn="just" defTabSz="622300">
            <a:lnSpc>
              <a:spcPct val="90000"/>
            </a:lnSpc>
            <a:spcBef>
              <a:spcPct val="0"/>
            </a:spcBef>
            <a:spcAft>
              <a:spcPct val="15000"/>
            </a:spcAft>
            <a:buChar char="•"/>
          </a:pPr>
          <a:r>
            <a:rPr lang="es-EC" sz="1400" kern="1200" dirty="0"/>
            <a:t>Hace referencia a la investigación explicativa, donde es aquí que se explicara conceptos que ayuden a comprender con mayor facilidad el tema</a:t>
          </a:r>
        </a:p>
      </dsp:txBody>
      <dsp:txXfrm>
        <a:off x="5291010" y="1364283"/>
        <a:ext cx="3587205" cy="1121676"/>
      </dsp:txXfrm>
    </dsp:sp>
    <dsp:sp modelId="{A5E8D63F-7DB6-4136-B2B2-F38F6CDC1FE9}">
      <dsp:nvSpPr>
        <dsp:cNvPr id="0" name=""/>
        <dsp:cNvSpPr/>
      </dsp:nvSpPr>
      <dsp:spPr>
        <a:xfrm>
          <a:off x="4916278" y="3023148"/>
          <a:ext cx="1982654" cy="1387793"/>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s-EC" sz="1800" b="1" kern="1200" dirty="0"/>
            <a:t>Diseño de la investigación</a:t>
          </a:r>
          <a:endParaRPr lang="es-EC" sz="1800" kern="1200" dirty="0"/>
        </a:p>
      </dsp:txBody>
      <dsp:txXfrm>
        <a:off x="4984037" y="3090907"/>
        <a:ext cx="1847136" cy="1252275"/>
      </dsp:txXfrm>
    </dsp:sp>
    <dsp:sp modelId="{F1C8EE23-7103-49BD-AD91-07487C8A54BE}">
      <dsp:nvSpPr>
        <dsp:cNvPr id="0" name=""/>
        <dsp:cNvSpPr/>
      </dsp:nvSpPr>
      <dsp:spPr>
        <a:xfrm>
          <a:off x="6885734" y="2884558"/>
          <a:ext cx="5346466" cy="18509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just" defTabSz="622300">
            <a:lnSpc>
              <a:spcPct val="90000"/>
            </a:lnSpc>
            <a:spcBef>
              <a:spcPct val="0"/>
            </a:spcBef>
            <a:spcAft>
              <a:spcPct val="15000"/>
            </a:spcAft>
            <a:buChar char="•"/>
          </a:pPr>
          <a:r>
            <a:rPr lang="es-EC" sz="1400" kern="1200" dirty="0"/>
            <a:t>Las preguntas de investigación son las siguientes:</a:t>
          </a:r>
        </a:p>
        <a:p>
          <a:pPr marL="228600" lvl="2" indent="-114300" algn="just" defTabSz="622300">
            <a:lnSpc>
              <a:spcPct val="90000"/>
            </a:lnSpc>
            <a:spcBef>
              <a:spcPct val="0"/>
            </a:spcBef>
            <a:spcAft>
              <a:spcPct val="15000"/>
            </a:spcAft>
            <a:buFont typeface="Calibri" panose="020F0502020204030204" pitchFamily="34" charset="0"/>
            <a:buChar char="-"/>
          </a:pPr>
          <a:r>
            <a:rPr lang="es-ES" sz="1400" kern="1200" dirty="0"/>
            <a:t>¿Qué favorecerá la propuesta de añadir un sistema de seguridad basados en cámaras para el comercial “bigote”?</a:t>
          </a:r>
          <a:endParaRPr lang="es-EC" sz="1400" kern="1200" dirty="0"/>
        </a:p>
        <a:p>
          <a:pPr marL="228600" lvl="2" indent="-114300" algn="just" defTabSz="622300">
            <a:lnSpc>
              <a:spcPct val="90000"/>
            </a:lnSpc>
            <a:spcBef>
              <a:spcPct val="0"/>
            </a:spcBef>
            <a:spcAft>
              <a:spcPct val="15000"/>
            </a:spcAft>
            <a:buFont typeface="Calibri" panose="020F0502020204030204" pitchFamily="34" charset="0"/>
            <a:buChar char="-"/>
          </a:pPr>
          <a:r>
            <a:rPr lang="es-ES" sz="1400" kern="1200" dirty="0"/>
            <a:t>¿Qué recurso se requiere para respaldar la propuesta de añadir un sistema de seguridad?</a:t>
          </a:r>
          <a:endParaRPr lang="es-EC" sz="1400" kern="1200" dirty="0"/>
        </a:p>
      </dsp:txBody>
      <dsp:txXfrm>
        <a:off x="6885734" y="2884558"/>
        <a:ext cx="5346466" cy="1850933"/>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AA8415C8-8430-41C7-94E1-7BCDE3A998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s-EC"/>
              <a:t>Gr04-Informe final-Documento académico-parcial 1-5B-2020-1</a:t>
            </a:r>
          </a:p>
        </p:txBody>
      </p:sp>
      <p:sp>
        <p:nvSpPr>
          <p:cNvPr id="3" name="Marcador de fecha 2">
            <a:extLst>
              <a:ext uri="{FF2B5EF4-FFF2-40B4-BE49-F238E27FC236}">
                <a16:creationId xmlns:a16="http://schemas.microsoft.com/office/drawing/2014/main" id="{3B98A09B-B692-4C8D-A54C-B214C9790F6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F91541-3B5C-42EA-8412-237862560C1C}" type="datetime1">
              <a:rPr lang="es-EC" smtClean="0"/>
              <a:t>6/3/2021</a:t>
            </a:fld>
            <a:endParaRPr lang="es-EC"/>
          </a:p>
        </p:txBody>
      </p:sp>
      <p:sp>
        <p:nvSpPr>
          <p:cNvPr id="4" name="Marcador de pie de página 3">
            <a:extLst>
              <a:ext uri="{FF2B5EF4-FFF2-40B4-BE49-F238E27FC236}">
                <a16:creationId xmlns:a16="http://schemas.microsoft.com/office/drawing/2014/main" id="{1DA9801B-0B8E-4E45-920F-C932C67D59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C"/>
          </a:p>
        </p:txBody>
      </p:sp>
      <p:sp>
        <p:nvSpPr>
          <p:cNvPr id="5" name="Marcador de número de diapositiva 4">
            <a:extLst>
              <a:ext uri="{FF2B5EF4-FFF2-40B4-BE49-F238E27FC236}">
                <a16:creationId xmlns:a16="http://schemas.microsoft.com/office/drawing/2014/main" id="{333C095D-A01A-4D64-81C0-AF34D677D24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2BC7965-31AD-4550-8F1B-7FFA2666AF4C}" type="slidenum">
              <a:rPr lang="es-EC" smtClean="0"/>
              <a:t>‹Nº›</a:t>
            </a:fld>
            <a:endParaRPr lang="es-EC"/>
          </a:p>
        </p:txBody>
      </p:sp>
    </p:spTree>
    <p:extLst>
      <p:ext uri="{BB962C8B-B14F-4D97-AF65-F5344CB8AC3E}">
        <p14:creationId xmlns:p14="http://schemas.microsoft.com/office/powerpoint/2010/main" val="2982965589"/>
      </p:ext>
    </p:extLst>
  </p:cSld>
  <p:clrMap bg1="lt1" tx1="dk1" bg2="lt2" tx2="dk2" accent1="accent1" accent2="accent2" accent3="accent3" accent4="accent4" accent5="accent5" accent6="accent6" hlink="hlink" folHlink="folHlink"/>
  <p:hf ftr="0"/>
</p:handoutMaster>
</file>

<file path=ppt/media/hdphoto1.wdp>
</file>

<file path=ppt/media/hdphoto2.wdp>
</file>

<file path=ppt/media/hdphoto3.wdp>
</file>

<file path=ppt/media/hdphoto4.wdp>
</file>

<file path=ppt/media/image1.png>
</file>

<file path=ppt/media/image2.jpeg>
</file>

<file path=ppt/media/image3.png>
</file>

<file path=ppt/media/image4.jpe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s-EC"/>
              <a:t>Gr04-Informe final-Documento académico-parcial 1-5B-2020-1</a:t>
            </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BC4C1-ADA4-4891-A08E-C2ED616F85B5}" type="datetime1">
              <a:rPr lang="es-EC" smtClean="0"/>
              <a:t>6/3/2021</a:t>
            </a:fld>
            <a:endParaRPr lang="es-EC"/>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C"/>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C"/>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C23F40-FC1D-4C4E-AFEB-493CF49AD880}" type="slidenum">
              <a:rPr lang="es-EC" smtClean="0"/>
              <a:t>‹Nº›</a:t>
            </a:fld>
            <a:endParaRPr lang="es-EC"/>
          </a:p>
        </p:txBody>
      </p:sp>
    </p:spTree>
    <p:extLst>
      <p:ext uri="{BB962C8B-B14F-4D97-AF65-F5344CB8AC3E}">
        <p14:creationId xmlns:p14="http://schemas.microsoft.com/office/powerpoint/2010/main" val="2613464355"/>
      </p:ext>
    </p:extLst>
  </p:cSld>
  <p:clrMap bg1="lt1" tx1="dk1" bg2="lt2" tx2="dk2" accent1="accent1" accent2="accent2" accent3="accent3" accent4="accent4" accent5="accent5" accent6="accent6" hlink="hlink" folHlink="folHlink"/>
  <p:hf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67A4D6B2-C7B6-4EFC-877C-649AB5E63AC7}" type="datetimeFigureOut">
              <a:rPr lang="es-EC" smtClean="0"/>
              <a:t>6/3/2021</a:t>
            </a:fld>
            <a:endParaRPr lang="es-EC"/>
          </a:p>
        </p:txBody>
      </p:sp>
      <p:sp>
        <p:nvSpPr>
          <p:cNvPr id="5" name="Footer Placeholder 4"/>
          <p:cNvSpPr>
            <a:spLocks noGrp="1"/>
          </p:cNvSpPr>
          <p:nvPr>
            <p:ph type="ftr" sz="quarter" idx="11"/>
          </p:nvPr>
        </p:nvSpPr>
        <p:spPr/>
        <p:txBody>
          <a:bodyPr/>
          <a:lstStyle/>
          <a:p>
            <a:endParaRPr lang="es-EC"/>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3901657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67A4D6B2-C7B6-4EFC-877C-649AB5E63AC7}" type="datetimeFigureOut">
              <a:rPr lang="es-EC" smtClean="0"/>
              <a:t>6/3/2021</a:t>
            </a:fld>
            <a:endParaRPr lang="es-EC"/>
          </a:p>
        </p:txBody>
      </p:sp>
      <p:sp>
        <p:nvSpPr>
          <p:cNvPr id="5" name="Footer Placeholder 4"/>
          <p:cNvSpPr>
            <a:spLocks noGrp="1"/>
          </p:cNvSpPr>
          <p:nvPr>
            <p:ph type="ftr" sz="quarter" idx="11"/>
          </p:nvPr>
        </p:nvSpPr>
        <p:spPr/>
        <p:txBody>
          <a:bodyPr/>
          <a:lstStyle/>
          <a:p>
            <a:endParaRPr lang="es-EC"/>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29451035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67A4D6B2-C7B6-4EFC-877C-649AB5E63AC7}" type="datetimeFigureOut">
              <a:rPr lang="es-EC" smtClean="0"/>
              <a:t>6/3/2021</a:t>
            </a:fld>
            <a:endParaRPr lang="es-EC"/>
          </a:p>
        </p:txBody>
      </p:sp>
      <p:sp>
        <p:nvSpPr>
          <p:cNvPr id="5" name="Footer Placeholder 4"/>
          <p:cNvSpPr>
            <a:spLocks noGrp="1"/>
          </p:cNvSpPr>
          <p:nvPr>
            <p:ph type="ftr" sz="quarter" idx="11"/>
          </p:nvPr>
        </p:nvSpPr>
        <p:spPr/>
        <p:txBody>
          <a:bodyPr/>
          <a:lstStyle/>
          <a:p>
            <a:endParaRPr lang="es-EC"/>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515971D-1A0F-4E90-9865-CCCE91975021}" type="slidenum">
              <a:rPr lang="es-EC" smtClean="0"/>
              <a:t>‹Nº›</a:t>
            </a:fld>
            <a:endParaRPr lang="es-EC"/>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61362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los estilos de texto del patrón</a:t>
            </a:r>
          </a:p>
        </p:txBody>
      </p:sp>
      <p:sp>
        <p:nvSpPr>
          <p:cNvPr id="5" name="Date Placeholder 4"/>
          <p:cNvSpPr>
            <a:spLocks noGrp="1"/>
          </p:cNvSpPr>
          <p:nvPr>
            <p:ph type="dt" sz="half" idx="10"/>
          </p:nvPr>
        </p:nvSpPr>
        <p:spPr/>
        <p:txBody>
          <a:bodyPr/>
          <a:lstStyle/>
          <a:p>
            <a:fld id="{67A4D6B2-C7B6-4EFC-877C-649AB5E63AC7}" type="datetimeFigureOut">
              <a:rPr lang="es-EC" smtClean="0"/>
              <a:t>6/3/2021</a:t>
            </a:fld>
            <a:endParaRPr lang="es-EC"/>
          </a:p>
        </p:txBody>
      </p:sp>
      <p:sp>
        <p:nvSpPr>
          <p:cNvPr id="6" name="Footer Placeholder 5"/>
          <p:cNvSpPr>
            <a:spLocks noGrp="1"/>
          </p:cNvSpPr>
          <p:nvPr>
            <p:ph type="ftr" sz="quarter" idx="11"/>
          </p:nvPr>
        </p:nvSpPr>
        <p:spPr/>
        <p:txBody>
          <a:bodyPr/>
          <a:lstStyle/>
          <a:p>
            <a:endParaRPr lang="es-EC"/>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2722775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s-ES"/>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los estilos de texto del patrón</a:t>
            </a:r>
          </a:p>
        </p:txBody>
      </p:sp>
      <p:sp>
        <p:nvSpPr>
          <p:cNvPr id="5" name="Date Placeholder 4"/>
          <p:cNvSpPr>
            <a:spLocks noGrp="1"/>
          </p:cNvSpPr>
          <p:nvPr>
            <p:ph type="dt" sz="half" idx="10"/>
          </p:nvPr>
        </p:nvSpPr>
        <p:spPr/>
        <p:txBody>
          <a:bodyPr/>
          <a:lstStyle/>
          <a:p>
            <a:fld id="{67A4D6B2-C7B6-4EFC-877C-649AB5E63AC7}" type="datetimeFigureOut">
              <a:rPr lang="es-EC" smtClean="0"/>
              <a:t>6/3/2021</a:t>
            </a:fld>
            <a:endParaRPr lang="es-EC"/>
          </a:p>
        </p:txBody>
      </p:sp>
      <p:sp>
        <p:nvSpPr>
          <p:cNvPr id="6" name="Footer Placeholder 5"/>
          <p:cNvSpPr>
            <a:spLocks noGrp="1"/>
          </p:cNvSpPr>
          <p:nvPr>
            <p:ph type="ftr" sz="quarter" idx="11"/>
          </p:nvPr>
        </p:nvSpPr>
        <p:spPr/>
        <p:txBody>
          <a:bodyPr/>
          <a:lstStyle/>
          <a:p>
            <a:endParaRPr lang="es-EC"/>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515971D-1A0F-4E90-9865-CCCE91975021}" type="slidenum">
              <a:rPr lang="es-EC" smtClean="0"/>
              <a:t>‹Nº›</a:t>
            </a:fld>
            <a:endParaRPr lang="es-EC"/>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4167674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s-ES"/>
              <a:t>Haga clic para modificar el estilo de título del patrón</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s-ES"/>
              <a:t>Haga clic para modificar los estilos de texto del patrón</a:t>
            </a:r>
          </a:p>
        </p:txBody>
      </p:sp>
      <p:sp>
        <p:nvSpPr>
          <p:cNvPr id="5" name="Date Placeholder 4"/>
          <p:cNvSpPr>
            <a:spLocks noGrp="1"/>
          </p:cNvSpPr>
          <p:nvPr>
            <p:ph type="dt" sz="half" idx="10"/>
          </p:nvPr>
        </p:nvSpPr>
        <p:spPr/>
        <p:txBody>
          <a:bodyPr/>
          <a:lstStyle/>
          <a:p>
            <a:fld id="{67A4D6B2-C7B6-4EFC-877C-649AB5E63AC7}" type="datetimeFigureOut">
              <a:rPr lang="es-EC" smtClean="0"/>
              <a:t>6/3/2021</a:t>
            </a:fld>
            <a:endParaRPr lang="es-EC"/>
          </a:p>
        </p:txBody>
      </p:sp>
      <p:sp>
        <p:nvSpPr>
          <p:cNvPr id="6" name="Footer Placeholder 5"/>
          <p:cNvSpPr>
            <a:spLocks noGrp="1"/>
          </p:cNvSpPr>
          <p:nvPr>
            <p:ph type="ftr" sz="quarter" idx="11"/>
          </p:nvPr>
        </p:nvSpPr>
        <p:spPr/>
        <p:txBody>
          <a:bodyPr/>
          <a:lstStyle/>
          <a:p>
            <a:endParaRPr lang="es-EC"/>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39010145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7A4D6B2-C7B6-4EFC-877C-649AB5E63AC7}" type="datetimeFigureOut">
              <a:rPr lang="es-EC" smtClean="0"/>
              <a:t>6/3/2021</a:t>
            </a:fld>
            <a:endParaRPr lang="es-EC"/>
          </a:p>
        </p:txBody>
      </p:sp>
      <p:sp>
        <p:nvSpPr>
          <p:cNvPr id="5" name="Footer Placeholder 4"/>
          <p:cNvSpPr>
            <a:spLocks noGrp="1"/>
          </p:cNvSpPr>
          <p:nvPr>
            <p:ph type="ftr" sz="quarter" idx="11"/>
          </p:nvPr>
        </p:nvSpPr>
        <p:spPr/>
        <p:txBody>
          <a:bodyPr/>
          <a:lstStyle/>
          <a:p>
            <a:endParaRPr lang="es-EC"/>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32184132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7A4D6B2-C7B6-4EFC-877C-649AB5E63AC7}" type="datetimeFigureOut">
              <a:rPr lang="es-EC" smtClean="0"/>
              <a:t>6/3/2021</a:t>
            </a:fld>
            <a:endParaRPr lang="es-EC"/>
          </a:p>
        </p:txBody>
      </p:sp>
      <p:sp>
        <p:nvSpPr>
          <p:cNvPr id="5" name="Footer Placeholder 4"/>
          <p:cNvSpPr>
            <a:spLocks noGrp="1"/>
          </p:cNvSpPr>
          <p:nvPr>
            <p:ph type="ftr" sz="quarter" idx="11"/>
          </p:nvPr>
        </p:nvSpPr>
        <p:spPr/>
        <p:txBody>
          <a:bodyPr/>
          <a:lstStyle/>
          <a:p>
            <a:endParaRPr lang="es-EC"/>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26480934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s-ES"/>
              <a:t>Haga clic para modificar el estilo de título del patrón</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7A4D6B2-C7B6-4EFC-877C-649AB5E63AC7}" type="datetimeFigureOut">
              <a:rPr lang="es-EC" smtClean="0"/>
              <a:t>6/3/2021</a:t>
            </a:fld>
            <a:endParaRPr lang="es-EC"/>
          </a:p>
        </p:txBody>
      </p:sp>
      <p:sp>
        <p:nvSpPr>
          <p:cNvPr id="5" name="Footer Placeholder 4"/>
          <p:cNvSpPr>
            <a:spLocks noGrp="1"/>
          </p:cNvSpPr>
          <p:nvPr>
            <p:ph type="ftr" sz="quarter" idx="11"/>
          </p:nvPr>
        </p:nvSpPr>
        <p:spPr/>
        <p:txBody>
          <a:bodyPr/>
          <a:lstStyle/>
          <a:p>
            <a:endParaRPr lang="es-EC"/>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3409930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67A4D6B2-C7B6-4EFC-877C-649AB5E63AC7}" type="datetimeFigureOut">
              <a:rPr lang="es-EC" smtClean="0"/>
              <a:t>6/3/2021</a:t>
            </a:fld>
            <a:endParaRPr lang="es-EC"/>
          </a:p>
        </p:txBody>
      </p:sp>
      <p:sp>
        <p:nvSpPr>
          <p:cNvPr id="5" name="Footer Placeholder 4"/>
          <p:cNvSpPr>
            <a:spLocks noGrp="1"/>
          </p:cNvSpPr>
          <p:nvPr>
            <p:ph type="ftr" sz="quarter" idx="11"/>
          </p:nvPr>
        </p:nvSpPr>
        <p:spPr/>
        <p:txBody>
          <a:bodyPr/>
          <a:lstStyle/>
          <a:p>
            <a:endParaRPr lang="es-EC"/>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1938384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67A4D6B2-C7B6-4EFC-877C-649AB5E63AC7}" type="datetimeFigureOut">
              <a:rPr lang="es-EC" smtClean="0"/>
              <a:t>6/3/2021</a:t>
            </a:fld>
            <a:endParaRPr lang="es-EC"/>
          </a:p>
        </p:txBody>
      </p:sp>
      <p:sp>
        <p:nvSpPr>
          <p:cNvPr id="6" name="Footer Placeholder 5"/>
          <p:cNvSpPr>
            <a:spLocks noGrp="1"/>
          </p:cNvSpPr>
          <p:nvPr>
            <p:ph type="ftr" sz="quarter" idx="11"/>
          </p:nvPr>
        </p:nvSpPr>
        <p:spPr/>
        <p:txBody>
          <a:bodyPr/>
          <a:lstStyle/>
          <a:p>
            <a:endParaRPr lang="es-EC"/>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1662314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67A4D6B2-C7B6-4EFC-877C-649AB5E63AC7}" type="datetimeFigureOut">
              <a:rPr lang="es-EC" smtClean="0"/>
              <a:t>6/3/2021</a:t>
            </a:fld>
            <a:endParaRPr lang="es-EC"/>
          </a:p>
        </p:txBody>
      </p:sp>
      <p:sp>
        <p:nvSpPr>
          <p:cNvPr id="8" name="Footer Placeholder 7"/>
          <p:cNvSpPr>
            <a:spLocks noGrp="1"/>
          </p:cNvSpPr>
          <p:nvPr>
            <p:ph type="ftr" sz="quarter" idx="11"/>
          </p:nvPr>
        </p:nvSpPr>
        <p:spPr/>
        <p:txBody>
          <a:bodyPr/>
          <a:lstStyle/>
          <a:p>
            <a:endParaRPr lang="es-EC"/>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2657331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67A4D6B2-C7B6-4EFC-877C-649AB5E63AC7}" type="datetimeFigureOut">
              <a:rPr lang="es-EC" smtClean="0"/>
              <a:t>6/3/2021</a:t>
            </a:fld>
            <a:endParaRPr lang="es-EC"/>
          </a:p>
        </p:txBody>
      </p:sp>
      <p:sp>
        <p:nvSpPr>
          <p:cNvPr id="4" name="Footer Placeholder 3"/>
          <p:cNvSpPr>
            <a:spLocks noGrp="1"/>
          </p:cNvSpPr>
          <p:nvPr>
            <p:ph type="ftr" sz="quarter" idx="11"/>
          </p:nvPr>
        </p:nvSpPr>
        <p:spPr/>
        <p:txBody>
          <a:bodyPr/>
          <a:lstStyle/>
          <a:p>
            <a:endParaRPr lang="es-EC"/>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2169950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A4D6B2-C7B6-4EFC-877C-649AB5E63AC7}" type="datetimeFigureOut">
              <a:rPr lang="es-EC" smtClean="0"/>
              <a:t>6/3/2021</a:t>
            </a:fld>
            <a:endParaRPr lang="es-EC"/>
          </a:p>
        </p:txBody>
      </p:sp>
      <p:sp>
        <p:nvSpPr>
          <p:cNvPr id="3" name="Footer Placeholder 2"/>
          <p:cNvSpPr>
            <a:spLocks noGrp="1"/>
          </p:cNvSpPr>
          <p:nvPr>
            <p:ph type="ftr" sz="quarter" idx="11"/>
          </p:nvPr>
        </p:nvSpPr>
        <p:spPr/>
        <p:txBody>
          <a:bodyPr/>
          <a:lstStyle/>
          <a:p>
            <a:endParaRPr lang="es-EC"/>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31954020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67A4D6B2-C7B6-4EFC-877C-649AB5E63AC7}" type="datetimeFigureOut">
              <a:rPr lang="es-EC" smtClean="0"/>
              <a:t>6/3/2021</a:t>
            </a:fld>
            <a:endParaRPr lang="es-EC"/>
          </a:p>
        </p:txBody>
      </p:sp>
      <p:sp>
        <p:nvSpPr>
          <p:cNvPr id="6" name="Footer Placeholder 5"/>
          <p:cNvSpPr>
            <a:spLocks noGrp="1"/>
          </p:cNvSpPr>
          <p:nvPr>
            <p:ph type="ftr" sz="quarter" idx="11"/>
          </p:nvPr>
        </p:nvSpPr>
        <p:spPr/>
        <p:txBody>
          <a:bodyPr/>
          <a:lstStyle/>
          <a:p>
            <a:endParaRPr lang="es-EC"/>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276428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67A4D6B2-C7B6-4EFC-877C-649AB5E63AC7}" type="datetimeFigureOut">
              <a:rPr lang="es-EC" smtClean="0"/>
              <a:t>6/3/2021</a:t>
            </a:fld>
            <a:endParaRPr lang="es-EC"/>
          </a:p>
        </p:txBody>
      </p:sp>
      <p:sp>
        <p:nvSpPr>
          <p:cNvPr id="6" name="Footer Placeholder 5"/>
          <p:cNvSpPr>
            <a:spLocks noGrp="1"/>
          </p:cNvSpPr>
          <p:nvPr>
            <p:ph type="ftr" sz="quarter" idx="11"/>
          </p:nvPr>
        </p:nvSpPr>
        <p:spPr/>
        <p:txBody>
          <a:bodyPr/>
          <a:lstStyle/>
          <a:p>
            <a:endParaRPr lang="es-EC"/>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515971D-1A0F-4E90-9865-CCCE91975021}" type="slidenum">
              <a:rPr lang="es-EC" smtClean="0"/>
              <a:t>‹Nº›</a:t>
            </a:fld>
            <a:endParaRPr lang="es-EC"/>
          </a:p>
        </p:txBody>
      </p:sp>
    </p:spTree>
    <p:extLst>
      <p:ext uri="{BB962C8B-B14F-4D97-AF65-F5344CB8AC3E}">
        <p14:creationId xmlns:p14="http://schemas.microsoft.com/office/powerpoint/2010/main" val="8105002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7A4D6B2-C7B6-4EFC-877C-649AB5E63AC7}" type="datetimeFigureOut">
              <a:rPr lang="es-EC" smtClean="0"/>
              <a:t>6/3/2021</a:t>
            </a:fld>
            <a:endParaRPr lang="es-EC"/>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EC"/>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515971D-1A0F-4E90-9865-CCCE91975021}" type="slidenum">
              <a:rPr lang="es-EC" smtClean="0"/>
              <a:t>‹Nº›</a:t>
            </a:fld>
            <a:endParaRPr lang="es-EC"/>
          </a:p>
        </p:txBody>
      </p:sp>
    </p:spTree>
    <p:extLst>
      <p:ext uri="{BB962C8B-B14F-4D97-AF65-F5344CB8AC3E}">
        <p14:creationId xmlns:p14="http://schemas.microsoft.com/office/powerpoint/2010/main" val="38212968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diagramLayout" Target="../diagrams/layout2.xml"/><Relationship Id="rId7" Type="http://schemas.openxmlformats.org/officeDocument/2006/relationships/image" Target="../media/image5.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10" Type="http://schemas.microsoft.com/office/2007/relationships/hdphoto" Target="../media/hdphoto3.wdp"/><Relationship Id="rId4" Type="http://schemas.openxmlformats.org/officeDocument/2006/relationships/diagramQuickStyle" Target="../diagrams/quickStyle2.xml"/><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microsoft.com/office/2007/relationships/hdphoto" Target="../media/hdphoto4.wdp"/><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030E59-DE92-4F05-AB16-E16AEB4E6998}"/>
              </a:ext>
            </a:extLst>
          </p:cNvPr>
          <p:cNvSpPr>
            <a:spLocks noGrp="1"/>
          </p:cNvSpPr>
          <p:nvPr>
            <p:ph type="ctrTitle"/>
          </p:nvPr>
        </p:nvSpPr>
        <p:spPr>
          <a:xfrm>
            <a:off x="1137175" y="1342189"/>
            <a:ext cx="10157138" cy="586606"/>
          </a:xfrm>
        </p:spPr>
        <p:txBody>
          <a:bodyPr>
            <a:normAutofit fontScale="90000"/>
          </a:bodyPr>
          <a:lstStyle/>
          <a:p>
            <a:r>
              <a:rPr lang="es-ES" sz="4000" b="1" dirty="0">
                <a:solidFill>
                  <a:schemeClr val="tx1"/>
                </a:solidFill>
                <a:latin typeface="Century Gothic (Cuerpo)"/>
                <a:cs typeface="Times New Roman" panose="02020603050405020304" pitchFamily="18" charset="0"/>
              </a:rPr>
              <a:t>Universidad Laica “Eloy Alfaro de Manabí”</a:t>
            </a:r>
            <a:endParaRPr lang="es-EC" sz="4000" b="1" dirty="0">
              <a:solidFill>
                <a:schemeClr val="tx1"/>
              </a:solidFill>
              <a:latin typeface="Century Gothic (Cuerpo)"/>
              <a:cs typeface="Times New Roman" panose="02020603050405020304" pitchFamily="18" charset="0"/>
            </a:endParaRPr>
          </a:p>
        </p:txBody>
      </p:sp>
      <p:sp>
        <p:nvSpPr>
          <p:cNvPr id="8" name="CuadroTexto 7">
            <a:extLst>
              <a:ext uri="{FF2B5EF4-FFF2-40B4-BE49-F238E27FC236}">
                <a16:creationId xmlns:a16="http://schemas.microsoft.com/office/drawing/2014/main" id="{ECE9587B-C0AA-46C6-9A21-41E8D4302B1A}"/>
              </a:ext>
            </a:extLst>
          </p:cNvPr>
          <p:cNvSpPr txBox="1"/>
          <p:nvPr/>
        </p:nvSpPr>
        <p:spPr>
          <a:xfrm>
            <a:off x="1491125" y="1955578"/>
            <a:ext cx="9347131" cy="400110"/>
          </a:xfrm>
          <a:prstGeom prst="rect">
            <a:avLst/>
          </a:prstGeom>
          <a:noFill/>
        </p:spPr>
        <p:txBody>
          <a:bodyPr wrap="square" rtlCol="0">
            <a:spAutoFit/>
          </a:bodyPr>
          <a:lstStyle/>
          <a:p>
            <a:pPr algn="ctr"/>
            <a:r>
              <a:rPr lang="es-ES" sz="2000" b="1" dirty="0">
                <a:latin typeface="Century Gothic (Cuerpo)"/>
                <a:cs typeface="Times New Roman" panose="02020603050405020304" pitchFamily="18" charset="0"/>
              </a:rPr>
              <a:t>Sistema de vigilancia en el Comercial "Bigote".</a:t>
            </a:r>
          </a:p>
        </p:txBody>
      </p:sp>
      <p:sp>
        <p:nvSpPr>
          <p:cNvPr id="9" name="CuadroTexto 8">
            <a:extLst>
              <a:ext uri="{FF2B5EF4-FFF2-40B4-BE49-F238E27FC236}">
                <a16:creationId xmlns:a16="http://schemas.microsoft.com/office/drawing/2014/main" id="{345C15A1-52ED-4C62-B271-37F85C9E56B9}"/>
              </a:ext>
            </a:extLst>
          </p:cNvPr>
          <p:cNvSpPr txBox="1"/>
          <p:nvPr/>
        </p:nvSpPr>
        <p:spPr>
          <a:xfrm>
            <a:off x="2085077" y="2574756"/>
            <a:ext cx="4319099" cy="1569660"/>
          </a:xfrm>
          <a:prstGeom prst="rect">
            <a:avLst/>
          </a:prstGeom>
          <a:noFill/>
        </p:spPr>
        <p:txBody>
          <a:bodyPr wrap="square" rtlCol="0">
            <a:spAutoFit/>
          </a:bodyPr>
          <a:lstStyle/>
          <a:p>
            <a:r>
              <a:rPr lang="en-US" sz="1600" b="1" dirty="0">
                <a:latin typeface="Century Gothic (Cuerpo)"/>
              </a:rPr>
              <a:t>Integrates:</a:t>
            </a:r>
          </a:p>
          <a:p>
            <a:r>
              <a:rPr lang="es-EC" sz="1600" b="0" i="0" dirty="0">
                <a:effectLst/>
                <a:latin typeface="Century Gothic (Cuerpo)"/>
              </a:rPr>
              <a:t>García Cruz </a:t>
            </a:r>
            <a:r>
              <a:rPr lang="es-EC" sz="1600" b="0" i="0" dirty="0" err="1">
                <a:effectLst/>
                <a:latin typeface="Century Gothic (Cuerpo)"/>
              </a:rPr>
              <a:t>Christhian</a:t>
            </a:r>
            <a:r>
              <a:rPr lang="es-EC" sz="1600" b="0" i="0" dirty="0">
                <a:effectLst/>
                <a:latin typeface="Century Gothic (Cuerpo)"/>
              </a:rPr>
              <a:t> Javier</a:t>
            </a:r>
            <a:endParaRPr lang="en-US" sz="1600" b="1" dirty="0">
              <a:latin typeface="Century Gothic (Cuerpo)"/>
            </a:endParaRPr>
          </a:p>
          <a:p>
            <a:r>
              <a:rPr lang="es-EC" sz="1600" b="0" i="0" dirty="0">
                <a:effectLst/>
                <a:latin typeface="Century Gothic (Cuerpo)"/>
              </a:rPr>
              <a:t>Loor Zambrano Roberth David </a:t>
            </a:r>
          </a:p>
          <a:p>
            <a:r>
              <a:rPr lang="es-EC" sz="1600" b="0" i="0" dirty="0">
                <a:effectLst/>
                <a:latin typeface="Century Gothic (Cuerpo)"/>
              </a:rPr>
              <a:t>López </a:t>
            </a:r>
            <a:r>
              <a:rPr lang="es-EC" sz="1600" b="0" i="0" dirty="0" err="1">
                <a:effectLst/>
                <a:latin typeface="Century Gothic (Cuerpo)"/>
              </a:rPr>
              <a:t>Quijije</a:t>
            </a:r>
            <a:r>
              <a:rPr lang="es-EC" sz="1600" b="0" i="0" dirty="0">
                <a:effectLst/>
                <a:latin typeface="Century Gothic (Cuerpo)"/>
              </a:rPr>
              <a:t> Kelvin Manuel </a:t>
            </a:r>
          </a:p>
          <a:p>
            <a:r>
              <a:rPr lang="es-EC" sz="1600" b="0" i="0" dirty="0">
                <a:effectLst/>
                <a:latin typeface="Century Gothic (Cuerpo)"/>
              </a:rPr>
              <a:t>Lucas Mero </a:t>
            </a:r>
            <a:r>
              <a:rPr lang="es-EC" sz="1600" b="0" i="0" dirty="0" err="1">
                <a:effectLst/>
                <a:latin typeface="Century Gothic (Cuerpo)"/>
              </a:rPr>
              <a:t>Leixer</a:t>
            </a:r>
            <a:r>
              <a:rPr lang="es-EC" sz="1600" b="0" i="0" dirty="0">
                <a:effectLst/>
                <a:latin typeface="Century Gothic (Cuerpo)"/>
              </a:rPr>
              <a:t> Steeven </a:t>
            </a:r>
          </a:p>
          <a:p>
            <a:r>
              <a:rPr lang="es-EC" sz="1600" b="0" i="0" dirty="0">
                <a:effectLst/>
                <a:latin typeface="Century Gothic (Cuerpo)"/>
              </a:rPr>
              <a:t>Macías Pico Josselyn Stefany </a:t>
            </a:r>
          </a:p>
        </p:txBody>
      </p:sp>
      <p:sp>
        <p:nvSpPr>
          <p:cNvPr id="10" name="CuadroTexto 9">
            <a:extLst>
              <a:ext uri="{FF2B5EF4-FFF2-40B4-BE49-F238E27FC236}">
                <a16:creationId xmlns:a16="http://schemas.microsoft.com/office/drawing/2014/main" id="{2D5529BD-49C0-4CD2-9A70-B304A361E89C}"/>
              </a:ext>
            </a:extLst>
          </p:cNvPr>
          <p:cNvSpPr txBox="1"/>
          <p:nvPr/>
        </p:nvSpPr>
        <p:spPr>
          <a:xfrm>
            <a:off x="2085077" y="4363485"/>
            <a:ext cx="4079613" cy="1077218"/>
          </a:xfrm>
          <a:prstGeom prst="rect">
            <a:avLst/>
          </a:prstGeom>
          <a:noFill/>
        </p:spPr>
        <p:txBody>
          <a:bodyPr wrap="square" rtlCol="0">
            <a:spAutoFit/>
          </a:bodyPr>
          <a:lstStyle/>
          <a:p>
            <a:r>
              <a:rPr lang="es-ES" sz="1600" b="1" dirty="0">
                <a:latin typeface="Century Gothic (Cuerpo)"/>
              </a:rPr>
              <a:t>Propuesta:</a:t>
            </a:r>
          </a:p>
          <a:p>
            <a:r>
              <a:rPr lang="es-ES" sz="1600" dirty="0">
                <a:latin typeface="Century Gothic (Cuerpo)"/>
              </a:rPr>
              <a:t>Sistema de vigilancia accesible de manera remota</a:t>
            </a:r>
          </a:p>
          <a:p>
            <a:endParaRPr lang="es-ES" sz="1600" b="1" dirty="0">
              <a:latin typeface="Century Gothic (Cuerpo)"/>
            </a:endParaRPr>
          </a:p>
        </p:txBody>
      </p:sp>
      <p:sp>
        <p:nvSpPr>
          <p:cNvPr id="12" name="CuadroTexto 11">
            <a:extLst>
              <a:ext uri="{FF2B5EF4-FFF2-40B4-BE49-F238E27FC236}">
                <a16:creationId xmlns:a16="http://schemas.microsoft.com/office/drawing/2014/main" id="{95919D47-B555-4EB2-9ADD-806621BD09E0}"/>
              </a:ext>
            </a:extLst>
          </p:cNvPr>
          <p:cNvSpPr txBox="1"/>
          <p:nvPr/>
        </p:nvSpPr>
        <p:spPr>
          <a:xfrm>
            <a:off x="7080840" y="2490229"/>
            <a:ext cx="4795587" cy="3539430"/>
          </a:xfrm>
          <a:prstGeom prst="rect">
            <a:avLst/>
          </a:prstGeom>
          <a:noFill/>
        </p:spPr>
        <p:txBody>
          <a:bodyPr wrap="square" rtlCol="0">
            <a:spAutoFit/>
          </a:bodyPr>
          <a:lstStyle/>
          <a:p>
            <a:r>
              <a:rPr lang="es-ES" sz="1600" b="1" dirty="0">
                <a:latin typeface="Century Gothic (Cuerpo)"/>
              </a:rPr>
              <a:t>Objetivos: </a:t>
            </a:r>
          </a:p>
          <a:p>
            <a:endParaRPr lang="es-ES" sz="1600" b="1" dirty="0">
              <a:latin typeface="Century Gothic (Cuerpo)"/>
            </a:endParaRPr>
          </a:p>
          <a:p>
            <a:pPr marL="285750" indent="-285750">
              <a:buFont typeface="Wingdings" panose="05000000000000000000" pitchFamily="2" charset="2"/>
              <a:buChar char="ü"/>
            </a:pPr>
            <a:r>
              <a:rPr lang="es-ES" sz="1600" dirty="0">
                <a:latin typeface="Century Gothic (Cuerpo)"/>
              </a:rPr>
              <a:t>Describir de forma puntual las funcionalidades de un sistema de seguridad remoto.</a:t>
            </a:r>
          </a:p>
          <a:p>
            <a:pPr marL="285750" indent="-285750">
              <a:buFont typeface="Wingdings" panose="05000000000000000000" pitchFamily="2" charset="2"/>
              <a:buChar char="ü"/>
            </a:pPr>
            <a:endParaRPr lang="es-ES" sz="1600" dirty="0">
              <a:latin typeface="Century Gothic (Cuerpo)"/>
            </a:endParaRPr>
          </a:p>
          <a:p>
            <a:pPr marL="285750" indent="-285750">
              <a:buFont typeface="Wingdings" panose="05000000000000000000" pitchFamily="2" charset="2"/>
              <a:buChar char="ü"/>
            </a:pPr>
            <a:r>
              <a:rPr lang="es-ES" sz="1600" dirty="0">
                <a:latin typeface="Century Gothic (Cuerpo)"/>
              </a:rPr>
              <a:t>Describir un sistema de seguridad llevando  un control claro y preciso de como debe ser manejado y verificado.</a:t>
            </a:r>
          </a:p>
          <a:p>
            <a:pPr marL="285750" indent="-285750">
              <a:buFont typeface="Wingdings" panose="05000000000000000000" pitchFamily="2" charset="2"/>
              <a:buChar char="ü"/>
            </a:pPr>
            <a:endParaRPr lang="es-ES" sz="1600" dirty="0">
              <a:latin typeface="Century Gothic (Cuerpo)"/>
            </a:endParaRPr>
          </a:p>
          <a:p>
            <a:pPr marL="285750" indent="-285750">
              <a:buFont typeface="Wingdings" panose="05000000000000000000" pitchFamily="2" charset="2"/>
              <a:buChar char="ü"/>
            </a:pPr>
            <a:r>
              <a:rPr lang="es-ES" sz="1600" dirty="0">
                <a:latin typeface="Century Gothic (Cuerpo)"/>
              </a:rPr>
              <a:t>Definir las medidas o precauciones para poder evitar riesgos que se puedan presentar durante este proceso</a:t>
            </a:r>
          </a:p>
          <a:p>
            <a:endParaRPr lang="es-ES" sz="1600" dirty="0">
              <a:latin typeface="Century Gothic (Cuerpo)"/>
            </a:endParaRPr>
          </a:p>
        </p:txBody>
      </p:sp>
      <p:sp>
        <p:nvSpPr>
          <p:cNvPr id="13" name="CuadroTexto 12">
            <a:extLst>
              <a:ext uri="{FF2B5EF4-FFF2-40B4-BE49-F238E27FC236}">
                <a16:creationId xmlns:a16="http://schemas.microsoft.com/office/drawing/2014/main" id="{769FAAB7-E8FD-4C27-9ECF-18C97E30B218}"/>
              </a:ext>
            </a:extLst>
          </p:cNvPr>
          <p:cNvSpPr txBox="1"/>
          <p:nvPr/>
        </p:nvSpPr>
        <p:spPr>
          <a:xfrm>
            <a:off x="2085077" y="5399776"/>
            <a:ext cx="3274046" cy="830997"/>
          </a:xfrm>
          <a:prstGeom prst="rect">
            <a:avLst/>
          </a:prstGeom>
          <a:noFill/>
        </p:spPr>
        <p:txBody>
          <a:bodyPr wrap="square" rtlCol="0">
            <a:spAutoFit/>
          </a:bodyPr>
          <a:lstStyle/>
          <a:p>
            <a:r>
              <a:rPr lang="es-ES" sz="1600" b="1" dirty="0">
                <a:latin typeface="Century Gothic (Cuerpo)"/>
              </a:rPr>
              <a:t>Problemática: </a:t>
            </a:r>
          </a:p>
          <a:p>
            <a:r>
              <a:rPr lang="es-ES" sz="1600" dirty="0">
                <a:latin typeface="Century Gothic (Cuerpo)"/>
              </a:rPr>
              <a:t>Hurto de prendas en el comercial “Bigote”</a:t>
            </a:r>
          </a:p>
        </p:txBody>
      </p:sp>
      <p:pic>
        <p:nvPicPr>
          <p:cNvPr id="1028" name="Picture 4" descr="ULEAM">
            <a:extLst>
              <a:ext uri="{FF2B5EF4-FFF2-40B4-BE49-F238E27FC236}">
                <a16:creationId xmlns:a16="http://schemas.microsoft.com/office/drawing/2014/main" id="{F36C7484-A608-48CA-BC3A-0BE05429CA3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0846" b="34322"/>
          <a:stretch/>
        </p:blipFill>
        <p:spPr bwMode="auto">
          <a:xfrm>
            <a:off x="2446902" y="695979"/>
            <a:ext cx="2016679" cy="60402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Untitled">
            <a:extLst>
              <a:ext uri="{FF2B5EF4-FFF2-40B4-BE49-F238E27FC236}">
                <a16:creationId xmlns:a16="http://schemas.microsoft.com/office/drawing/2014/main" id="{D1F3D7B5-7855-4D80-B0C6-821D0A1823DA}"/>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005161" y="695979"/>
            <a:ext cx="2134969" cy="588613"/>
          </a:xfrm>
          <a:prstGeom prst="rect">
            <a:avLst/>
          </a:prstGeom>
          <a:noFill/>
          <a:extLst>
            <a:ext uri="{909E8E84-426E-40DD-AFC4-6F175D3DCCD1}">
              <a14:hiddenFill xmlns:a14="http://schemas.microsoft.com/office/drawing/2010/main">
                <a:solidFill>
                  <a:srgbClr val="FFFFFF"/>
                </a:solidFill>
              </a14:hiddenFill>
            </a:ext>
          </a:extLst>
        </p:spPr>
      </p:pic>
      <p:sp>
        <p:nvSpPr>
          <p:cNvPr id="15" name="CuadroTexto 14">
            <a:extLst>
              <a:ext uri="{FF2B5EF4-FFF2-40B4-BE49-F238E27FC236}">
                <a16:creationId xmlns:a16="http://schemas.microsoft.com/office/drawing/2014/main" id="{05B8278C-5E8F-4754-8B46-518379ED2187}"/>
              </a:ext>
            </a:extLst>
          </p:cNvPr>
          <p:cNvSpPr txBox="1"/>
          <p:nvPr/>
        </p:nvSpPr>
        <p:spPr>
          <a:xfrm>
            <a:off x="518492" y="162754"/>
            <a:ext cx="5120059" cy="424668"/>
          </a:xfrm>
          <a:prstGeom prst="rect">
            <a:avLst/>
          </a:prstGeom>
          <a:noFill/>
        </p:spPr>
        <p:txBody>
          <a:bodyPr wrap="square">
            <a:spAutoFit/>
          </a:bodyPr>
          <a:lstStyle/>
          <a:p>
            <a:pPr>
              <a:lnSpc>
                <a:spcPct val="107000"/>
              </a:lnSpc>
              <a:tabLst>
                <a:tab pos="2700020" algn="ctr"/>
                <a:tab pos="5400040" algn="r"/>
              </a:tabLst>
            </a:pPr>
            <a:r>
              <a:rPr lang="es-ES_tradnl" sz="1050" dirty="0">
                <a:solidFill>
                  <a:schemeClr val="accent1"/>
                </a:solidFill>
                <a:effectLst/>
                <a:latin typeface="Century Gothic (Cuerpo)"/>
              </a:rPr>
              <a:t>Gr04-Informe final-Documento académico-parcial 2—5B-2020-2 07 de </a:t>
            </a:r>
            <a:r>
              <a:rPr lang="es-ES_tradnl" sz="1050" dirty="0">
                <a:solidFill>
                  <a:schemeClr val="accent1"/>
                </a:solidFill>
                <a:latin typeface="Century Gothic (Cuerpo)"/>
              </a:rPr>
              <a:t>mazo</a:t>
            </a:r>
            <a:r>
              <a:rPr lang="es-ES_tradnl" sz="1050" dirty="0">
                <a:solidFill>
                  <a:schemeClr val="accent1"/>
                </a:solidFill>
                <a:effectLst/>
                <a:latin typeface="Century Gothic (Cuerpo)"/>
              </a:rPr>
              <a:t> de 2021</a:t>
            </a:r>
            <a:endParaRPr lang="es-EC" sz="1050" dirty="0">
              <a:solidFill>
                <a:schemeClr val="accent1"/>
              </a:solidFill>
              <a:effectLst/>
              <a:latin typeface="Century Gothic (Cuerpo)"/>
              <a:ea typeface="Calibri" panose="020F0502020204030204" pitchFamily="34" charset="0"/>
              <a:cs typeface="Arial" panose="020B0604020202020204" pitchFamily="34" charset="0"/>
            </a:endParaRPr>
          </a:p>
        </p:txBody>
      </p:sp>
      <p:sp>
        <p:nvSpPr>
          <p:cNvPr id="16" name="CuadroTexto 15">
            <a:extLst>
              <a:ext uri="{FF2B5EF4-FFF2-40B4-BE49-F238E27FC236}">
                <a16:creationId xmlns:a16="http://schemas.microsoft.com/office/drawing/2014/main" id="{78F0C2A1-B9F2-446E-9A4D-F2CFDFC17CC0}"/>
              </a:ext>
            </a:extLst>
          </p:cNvPr>
          <p:cNvSpPr txBox="1"/>
          <p:nvPr/>
        </p:nvSpPr>
        <p:spPr>
          <a:xfrm>
            <a:off x="7515699" y="124719"/>
            <a:ext cx="4157809" cy="424603"/>
          </a:xfrm>
          <a:prstGeom prst="rect">
            <a:avLst/>
          </a:prstGeom>
          <a:noFill/>
        </p:spPr>
        <p:txBody>
          <a:bodyPr wrap="square">
            <a:spAutoFit/>
          </a:bodyPr>
          <a:lstStyle/>
          <a:p>
            <a:pPr>
              <a:lnSpc>
                <a:spcPct val="107000"/>
              </a:lnSpc>
              <a:tabLst>
                <a:tab pos="2700020" algn="ctr"/>
                <a:tab pos="5400040" algn="r"/>
                <a:tab pos="3068320" algn="ctr"/>
                <a:tab pos="5400040" algn="r"/>
              </a:tabLst>
            </a:pPr>
            <a:r>
              <a:rPr lang="es-ES_tradnl" sz="1050" b="1" dirty="0">
                <a:solidFill>
                  <a:schemeClr val="accent1"/>
                </a:solidFill>
                <a:effectLst/>
                <a:latin typeface="Century Gothic (Cuerpo)"/>
              </a:rPr>
              <a:t>Título corto:  Sistema de Vigilancia en el Comercial “Bigote”</a:t>
            </a:r>
            <a:endParaRPr lang="es-EC" sz="1050" b="1" dirty="0">
              <a:solidFill>
                <a:schemeClr val="accent1"/>
              </a:solidFill>
              <a:effectLst/>
              <a:latin typeface="Century Gothic (Cuerpo)"/>
            </a:endParaRPr>
          </a:p>
          <a:p>
            <a:pPr>
              <a:lnSpc>
                <a:spcPct val="107000"/>
              </a:lnSpc>
              <a:tabLst>
                <a:tab pos="2700020" algn="ctr"/>
                <a:tab pos="5400040" algn="r"/>
              </a:tabLst>
            </a:pPr>
            <a:r>
              <a:rPr lang="es-ES_tradnl" sz="1050" b="1" dirty="0">
                <a:solidFill>
                  <a:schemeClr val="accent1"/>
                </a:solidFill>
                <a:effectLst/>
                <a:latin typeface="Century Gothic (Cuerpo)"/>
              </a:rPr>
              <a:t>Autores</a:t>
            </a:r>
            <a:r>
              <a:rPr lang="es-ES_tradnl" sz="1050" dirty="0">
                <a:solidFill>
                  <a:schemeClr val="accent1"/>
                </a:solidFill>
                <a:effectLst/>
                <a:latin typeface="Century Gothic (Cuerpo)"/>
              </a:rPr>
              <a:t>: Loor-López-Lucas-García-Macías.</a:t>
            </a:r>
            <a:endParaRPr lang="es-EC" sz="1050" dirty="0">
              <a:solidFill>
                <a:schemeClr val="accent1"/>
              </a:solidFill>
              <a:effectLst/>
              <a:latin typeface="Century Gothic (Cuerpo)"/>
              <a:ea typeface="Calibri" panose="020F0502020204030204" pitchFamily="34" charset="0"/>
              <a:cs typeface="Arial" panose="020B0604020202020204" pitchFamily="34" charset="0"/>
            </a:endParaRPr>
          </a:p>
        </p:txBody>
      </p:sp>
      <p:sp>
        <p:nvSpPr>
          <p:cNvPr id="14" name="CuadroTexto 13">
            <a:extLst>
              <a:ext uri="{FF2B5EF4-FFF2-40B4-BE49-F238E27FC236}">
                <a16:creationId xmlns:a16="http://schemas.microsoft.com/office/drawing/2014/main" id="{64E88C6B-219E-495B-885E-D3187BD41185}"/>
              </a:ext>
            </a:extLst>
          </p:cNvPr>
          <p:cNvSpPr txBox="1"/>
          <p:nvPr/>
        </p:nvSpPr>
        <p:spPr>
          <a:xfrm>
            <a:off x="4641003" y="5815274"/>
            <a:ext cx="5276721" cy="1077218"/>
          </a:xfrm>
          <a:prstGeom prst="rect">
            <a:avLst/>
          </a:prstGeom>
          <a:noFill/>
        </p:spPr>
        <p:txBody>
          <a:bodyPr wrap="square" rtlCol="0">
            <a:spAutoFit/>
          </a:bodyPr>
          <a:lstStyle/>
          <a:p>
            <a:r>
              <a:rPr lang="es-ES" sz="1600" b="1" dirty="0">
                <a:latin typeface="Century Gothic (Cuerpo)"/>
              </a:rPr>
              <a:t>Finalidad:</a:t>
            </a:r>
          </a:p>
          <a:p>
            <a:r>
              <a:rPr lang="es-ES" sz="1600" dirty="0">
                <a:latin typeface="Century Gothic (Cuerpo)"/>
              </a:rPr>
              <a:t>Obtener la mejor seguridad posible con un sistema de control de vigilancia remoto </a:t>
            </a:r>
          </a:p>
          <a:p>
            <a:endParaRPr lang="es-ES" sz="1600" b="1" dirty="0">
              <a:latin typeface="Century Gothic (Cuerpo)"/>
            </a:endParaRPr>
          </a:p>
        </p:txBody>
      </p:sp>
      <p:pic>
        <p:nvPicPr>
          <p:cNvPr id="17" name="Picture 2" descr="Sistemas de Video Vigilancia - J. Icaza">
            <a:extLst>
              <a:ext uri="{FF2B5EF4-FFF2-40B4-BE49-F238E27FC236}">
                <a16:creationId xmlns:a16="http://schemas.microsoft.com/office/drawing/2014/main" id="{45E2E29C-9B81-4B58-9EC4-FC57849BD451}"/>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0228099" y="1737274"/>
            <a:ext cx="2132428" cy="21324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4761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7BCC52C2-99C8-4D9F-8613-826807EFCB1F}"/>
              </a:ext>
            </a:extLst>
          </p:cNvPr>
          <p:cNvSpPr/>
          <p:nvPr/>
        </p:nvSpPr>
        <p:spPr>
          <a:xfrm>
            <a:off x="211016" y="2001614"/>
            <a:ext cx="11816862" cy="185696"/>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latin typeface="Century Gothic (Cuerpo)"/>
            </a:endParaRPr>
          </a:p>
        </p:txBody>
      </p:sp>
      <p:sp>
        <p:nvSpPr>
          <p:cNvPr id="7" name="Círculo: vacío 6">
            <a:extLst>
              <a:ext uri="{FF2B5EF4-FFF2-40B4-BE49-F238E27FC236}">
                <a16:creationId xmlns:a16="http://schemas.microsoft.com/office/drawing/2014/main" id="{013FD8E0-443E-4C92-9BE0-BA0343995B0F}"/>
              </a:ext>
            </a:extLst>
          </p:cNvPr>
          <p:cNvSpPr/>
          <p:nvPr/>
        </p:nvSpPr>
        <p:spPr>
          <a:xfrm>
            <a:off x="-652379" y="2909277"/>
            <a:ext cx="1524000" cy="1524000"/>
          </a:xfrm>
          <a:prstGeom prst="donut">
            <a:avLst>
              <a:gd name="adj" fmla="val 8251"/>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solidFill>
                <a:schemeClr val="tx1"/>
              </a:solidFill>
              <a:latin typeface="Century Gothic (Cuerpo)"/>
            </a:endParaRPr>
          </a:p>
        </p:txBody>
      </p:sp>
      <p:sp>
        <p:nvSpPr>
          <p:cNvPr id="9" name="CuadroTexto 8">
            <a:extLst>
              <a:ext uri="{FF2B5EF4-FFF2-40B4-BE49-F238E27FC236}">
                <a16:creationId xmlns:a16="http://schemas.microsoft.com/office/drawing/2014/main" id="{B06872DA-A2ED-4732-A44D-17FE61F1D8C3}"/>
              </a:ext>
            </a:extLst>
          </p:cNvPr>
          <p:cNvSpPr txBox="1"/>
          <p:nvPr/>
        </p:nvSpPr>
        <p:spPr>
          <a:xfrm>
            <a:off x="1664036" y="554943"/>
            <a:ext cx="2291187" cy="369332"/>
          </a:xfrm>
          <a:prstGeom prst="rect">
            <a:avLst/>
          </a:prstGeom>
          <a:noFill/>
        </p:spPr>
        <p:txBody>
          <a:bodyPr wrap="square" rtlCol="0">
            <a:spAutoFit/>
          </a:bodyPr>
          <a:lstStyle/>
          <a:p>
            <a:r>
              <a:rPr lang="es-PE" b="1" dirty="0">
                <a:solidFill>
                  <a:schemeClr val="accent1"/>
                </a:solidFill>
                <a:latin typeface="Century Gothic (Cuerpo)"/>
              </a:rPr>
              <a:t>Fines</a:t>
            </a:r>
            <a:endParaRPr lang="es-PE" sz="1400" b="1" dirty="0">
              <a:solidFill>
                <a:schemeClr val="accent1"/>
              </a:solidFill>
              <a:latin typeface="Century Gothic (Cuerpo)"/>
            </a:endParaRPr>
          </a:p>
        </p:txBody>
      </p:sp>
      <p:sp>
        <p:nvSpPr>
          <p:cNvPr id="10" name="CuadroTexto 9">
            <a:extLst>
              <a:ext uri="{FF2B5EF4-FFF2-40B4-BE49-F238E27FC236}">
                <a16:creationId xmlns:a16="http://schemas.microsoft.com/office/drawing/2014/main" id="{B46272FF-117C-4054-ABBC-10CAB292B8F8}"/>
              </a:ext>
            </a:extLst>
          </p:cNvPr>
          <p:cNvSpPr txBox="1"/>
          <p:nvPr/>
        </p:nvSpPr>
        <p:spPr>
          <a:xfrm>
            <a:off x="1664037" y="883536"/>
            <a:ext cx="4852674" cy="769441"/>
          </a:xfrm>
          <a:prstGeom prst="rect">
            <a:avLst/>
          </a:prstGeom>
          <a:solidFill>
            <a:schemeClr val="tx1">
              <a:alpha val="40000"/>
            </a:schemeClr>
          </a:solidFill>
          <a:ln>
            <a:solidFill>
              <a:schemeClr val="accent1"/>
            </a:solidFill>
          </a:ln>
        </p:spPr>
        <p:txBody>
          <a:bodyPr wrap="square" rtlCol="0">
            <a:spAutoFit/>
          </a:bodyPr>
          <a:lstStyle/>
          <a:p>
            <a:r>
              <a:rPr lang="es-ES" sz="1400" dirty="0">
                <a:solidFill>
                  <a:schemeClr val="bg1">
                    <a:lumMod val="95000"/>
                  </a:schemeClr>
                </a:solidFill>
                <a:latin typeface="Century Gothic (Cuerpo)"/>
              </a:rPr>
              <a:t>Contribuir con información perteneciente a las ventajas de un sistema vigilancia con acceso remoto </a:t>
            </a:r>
          </a:p>
          <a:p>
            <a:endParaRPr lang="es-ES" sz="1600" dirty="0">
              <a:solidFill>
                <a:schemeClr val="bg1">
                  <a:lumMod val="95000"/>
                </a:schemeClr>
              </a:solidFill>
              <a:latin typeface="Century Gothic (Cuerpo)"/>
            </a:endParaRPr>
          </a:p>
        </p:txBody>
      </p:sp>
      <p:cxnSp>
        <p:nvCxnSpPr>
          <p:cNvPr id="15" name="Conector recto 14">
            <a:extLst>
              <a:ext uri="{FF2B5EF4-FFF2-40B4-BE49-F238E27FC236}">
                <a16:creationId xmlns:a16="http://schemas.microsoft.com/office/drawing/2014/main" id="{DC8EDA13-1A1F-40BD-8E77-79A51484DDDF}"/>
              </a:ext>
            </a:extLst>
          </p:cNvPr>
          <p:cNvCxnSpPr>
            <a:cxnSpLocks/>
          </p:cNvCxnSpPr>
          <p:nvPr/>
        </p:nvCxnSpPr>
        <p:spPr>
          <a:xfrm>
            <a:off x="2537138" y="2145615"/>
            <a:ext cx="0" cy="365765"/>
          </a:xfrm>
          <a:prstGeom prst="line">
            <a:avLst/>
          </a:prstGeom>
          <a:ln>
            <a:solidFill>
              <a:srgbClr val="FFC000"/>
            </a:solidFill>
            <a:prstDash val="dash"/>
            <a:tailEnd type="oval" w="lg" len="lg"/>
          </a:ln>
        </p:spPr>
        <p:style>
          <a:lnRef idx="1">
            <a:schemeClr val="accent1"/>
          </a:lnRef>
          <a:fillRef idx="0">
            <a:schemeClr val="accent1"/>
          </a:fillRef>
          <a:effectRef idx="0">
            <a:schemeClr val="accent1"/>
          </a:effectRef>
          <a:fontRef idx="minor">
            <a:schemeClr val="tx1"/>
          </a:fontRef>
        </p:style>
      </p:cxnSp>
      <p:sp>
        <p:nvSpPr>
          <p:cNvPr id="16" name="CuadroTexto 15">
            <a:extLst>
              <a:ext uri="{FF2B5EF4-FFF2-40B4-BE49-F238E27FC236}">
                <a16:creationId xmlns:a16="http://schemas.microsoft.com/office/drawing/2014/main" id="{E906C237-71B6-40C9-B24B-779F2B4CB6BC}"/>
              </a:ext>
            </a:extLst>
          </p:cNvPr>
          <p:cNvSpPr txBox="1"/>
          <p:nvPr/>
        </p:nvSpPr>
        <p:spPr>
          <a:xfrm>
            <a:off x="1575489" y="2554722"/>
            <a:ext cx="4416366" cy="369332"/>
          </a:xfrm>
          <a:prstGeom prst="rect">
            <a:avLst/>
          </a:prstGeom>
          <a:noFill/>
        </p:spPr>
        <p:txBody>
          <a:bodyPr wrap="square" rtlCol="0">
            <a:spAutoFit/>
          </a:bodyPr>
          <a:lstStyle/>
          <a:p>
            <a:r>
              <a:rPr lang="es-ES" b="1" dirty="0">
                <a:solidFill>
                  <a:schemeClr val="accent1"/>
                </a:solidFill>
                <a:latin typeface="Century Gothic (Cuerpo)"/>
              </a:rPr>
              <a:t>¿De qué se trata su estudio? </a:t>
            </a:r>
          </a:p>
        </p:txBody>
      </p:sp>
      <p:sp>
        <p:nvSpPr>
          <p:cNvPr id="17" name="CuadroTexto 16">
            <a:extLst>
              <a:ext uri="{FF2B5EF4-FFF2-40B4-BE49-F238E27FC236}">
                <a16:creationId xmlns:a16="http://schemas.microsoft.com/office/drawing/2014/main" id="{630FB37B-72FB-4E2F-8E08-586338CDB060}"/>
              </a:ext>
            </a:extLst>
          </p:cNvPr>
          <p:cNvSpPr txBox="1"/>
          <p:nvPr/>
        </p:nvSpPr>
        <p:spPr>
          <a:xfrm>
            <a:off x="1575489" y="2903360"/>
            <a:ext cx="4852674" cy="738664"/>
          </a:xfrm>
          <a:prstGeom prst="rect">
            <a:avLst/>
          </a:prstGeom>
          <a:solidFill>
            <a:schemeClr val="tx1">
              <a:alpha val="40000"/>
            </a:schemeClr>
          </a:solidFill>
          <a:ln>
            <a:solidFill>
              <a:schemeClr val="accent1"/>
            </a:solidFill>
          </a:ln>
        </p:spPr>
        <p:txBody>
          <a:bodyPr wrap="square" rtlCol="0">
            <a:spAutoFit/>
          </a:bodyPr>
          <a:lstStyle/>
          <a:p>
            <a:r>
              <a:rPr lang="es-ES" sz="1400" dirty="0">
                <a:solidFill>
                  <a:schemeClr val="bg1">
                    <a:lumMod val="95000"/>
                  </a:schemeClr>
                </a:solidFill>
                <a:latin typeface="Century Gothic (Cuerpo)"/>
              </a:rPr>
              <a:t>Se presenta una metodología descriptiva donde se especifica el aprovechamiento y supervisión de un sistema de vigilancia de manera remota.</a:t>
            </a:r>
          </a:p>
        </p:txBody>
      </p:sp>
      <p:sp>
        <p:nvSpPr>
          <p:cNvPr id="32" name="CuadroTexto 31">
            <a:extLst>
              <a:ext uri="{FF2B5EF4-FFF2-40B4-BE49-F238E27FC236}">
                <a16:creationId xmlns:a16="http://schemas.microsoft.com/office/drawing/2014/main" id="{1F900DEC-04C7-4928-9537-B759E57B622B}"/>
              </a:ext>
            </a:extLst>
          </p:cNvPr>
          <p:cNvSpPr txBox="1"/>
          <p:nvPr/>
        </p:nvSpPr>
        <p:spPr>
          <a:xfrm>
            <a:off x="7256460" y="557689"/>
            <a:ext cx="1714494" cy="369332"/>
          </a:xfrm>
          <a:prstGeom prst="rect">
            <a:avLst/>
          </a:prstGeom>
          <a:noFill/>
        </p:spPr>
        <p:txBody>
          <a:bodyPr wrap="square" rtlCol="0">
            <a:spAutoFit/>
          </a:bodyPr>
          <a:lstStyle/>
          <a:p>
            <a:r>
              <a:rPr lang="es-PE" b="1" dirty="0">
                <a:solidFill>
                  <a:srgbClr val="00B0F0"/>
                </a:solidFill>
                <a:latin typeface="Century Gothic (Cuerpo)"/>
              </a:rPr>
              <a:t>Dirigido a:</a:t>
            </a:r>
          </a:p>
        </p:txBody>
      </p:sp>
      <p:sp>
        <p:nvSpPr>
          <p:cNvPr id="33" name="CuadroTexto 32">
            <a:extLst>
              <a:ext uri="{FF2B5EF4-FFF2-40B4-BE49-F238E27FC236}">
                <a16:creationId xmlns:a16="http://schemas.microsoft.com/office/drawing/2014/main" id="{52FBBF96-5340-42F5-B625-B2AA51C94BEC}"/>
              </a:ext>
            </a:extLst>
          </p:cNvPr>
          <p:cNvSpPr txBox="1"/>
          <p:nvPr/>
        </p:nvSpPr>
        <p:spPr>
          <a:xfrm>
            <a:off x="7279236" y="935388"/>
            <a:ext cx="4630733" cy="523220"/>
          </a:xfrm>
          <a:prstGeom prst="rect">
            <a:avLst/>
          </a:prstGeom>
          <a:solidFill>
            <a:schemeClr val="tx1">
              <a:alpha val="40000"/>
            </a:schemeClr>
          </a:solidFill>
          <a:ln>
            <a:solidFill>
              <a:schemeClr val="accent1"/>
            </a:solidFill>
          </a:ln>
        </p:spPr>
        <p:txBody>
          <a:bodyPr wrap="square" rtlCol="0">
            <a:spAutoFit/>
          </a:bodyPr>
          <a:lstStyle/>
          <a:p>
            <a:r>
              <a:rPr lang="es-ES" sz="1400" dirty="0">
                <a:solidFill>
                  <a:schemeClr val="bg1">
                    <a:lumMod val="95000"/>
                  </a:schemeClr>
                </a:solidFill>
                <a:latin typeface="Century Gothic (Cuerpo)"/>
              </a:rPr>
              <a:t>Comercial “Bigote” ubicado la parroquia Tarqui de la ciudad de Manta.</a:t>
            </a:r>
          </a:p>
        </p:txBody>
      </p:sp>
      <p:cxnSp>
        <p:nvCxnSpPr>
          <p:cNvPr id="44" name="Conector recto 43">
            <a:extLst>
              <a:ext uri="{FF2B5EF4-FFF2-40B4-BE49-F238E27FC236}">
                <a16:creationId xmlns:a16="http://schemas.microsoft.com/office/drawing/2014/main" id="{1FBE921A-14FF-457E-B499-AB262DE20804}"/>
              </a:ext>
            </a:extLst>
          </p:cNvPr>
          <p:cNvCxnSpPr>
            <a:cxnSpLocks/>
          </p:cNvCxnSpPr>
          <p:nvPr/>
        </p:nvCxnSpPr>
        <p:spPr>
          <a:xfrm>
            <a:off x="8286660" y="2146003"/>
            <a:ext cx="0" cy="365377"/>
          </a:xfrm>
          <a:prstGeom prst="line">
            <a:avLst/>
          </a:prstGeom>
          <a:ln>
            <a:solidFill>
              <a:srgbClr val="00B0F0"/>
            </a:solidFill>
            <a:prstDash val="dash"/>
            <a:tailEnd type="oval" w="lg" len="lg"/>
          </a:ln>
        </p:spPr>
        <p:style>
          <a:lnRef idx="1">
            <a:schemeClr val="accent1"/>
          </a:lnRef>
          <a:fillRef idx="0">
            <a:schemeClr val="accent1"/>
          </a:fillRef>
          <a:effectRef idx="0">
            <a:schemeClr val="accent1"/>
          </a:effectRef>
          <a:fontRef idx="minor">
            <a:schemeClr val="tx1"/>
          </a:fontRef>
        </p:style>
      </p:cxnSp>
      <p:sp>
        <p:nvSpPr>
          <p:cNvPr id="45" name="CuadroTexto 44">
            <a:extLst>
              <a:ext uri="{FF2B5EF4-FFF2-40B4-BE49-F238E27FC236}">
                <a16:creationId xmlns:a16="http://schemas.microsoft.com/office/drawing/2014/main" id="{B91CA888-5F81-48C9-A45F-07AAE7B16A6D}"/>
              </a:ext>
            </a:extLst>
          </p:cNvPr>
          <p:cNvSpPr txBox="1"/>
          <p:nvPr/>
        </p:nvSpPr>
        <p:spPr>
          <a:xfrm>
            <a:off x="7279236" y="2494253"/>
            <a:ext cx="3998415" cy="369332"/>
          </a:xfrm>
          <a:prstGeom prst="rect">
            <a:avLst/>
          </a:prstGeom>
          <a:noFill/>
        </p:spPr>
        <p:txBody>
          <a:bodyPr wrap="square" rtlCol="0">
            <a:spAutoFit/>
          </a:bodyPr>
          <a:lstStyle/>
          <a:p>
            <a:r>
              <a:rPr lang="es-PE" b="1" dirty="0">
                <a:solidFill>
                  <a:srgbClr val="00B0F0"/>
                </a:solidFill>
                <a:latin typeface="Century Gothic (Cuerpo)"/>
              </a:rPr>
              <a:t>Alcance del proyecto:</a:t>
            </a:r>
          </a:p>
        </p:txBody>
      </p:sp>
      <p:sp>
        <p:nvSpPr>
          <p:cNvPr id="46" name="CuadroTexto 45">
            <a:extLst>
              <a:ext uri="{FF2B5EF4-FFF2-40B4-BE49-F238E27FC236}">
                <a16:creationId xmlns:a16="http://schemas.microsoft.com/office/drawing/2014/main" id="{34967CED-E649-41D2-8AF3-A01AB58B4283}"/>
              </a:ext>
            </a:extLst>
          </p:cNvPr>
          <p:cNvSpPr txBox="1"/>
          <p:nvPr/>
        </p:nvSpPr>
        <p:spPr>
          <a:xfrm>
            <a:off x="7279235" y="2903360"/>
            <a:ext cx="4630733" cy="738664"/>
          </a:xfrm>
          <a:prstGeom prst="rect">
            <a:avLst/>
          </a:prstGeom>
          <a:solidFill>
            <a:schemeClr val="tx1">
              <a:alpha val="40000"/>
            </a:schemeClr>
          </a:solidFill>
          <a:ln>
            <a:solidFill>
              <a:schemeClr val="accent1"/>
            </a:solidFill>
          </a:ln>
        </p:spPr>
        <p:txBody>
          <a:bodyPr wrap="square" rtlCol="0">
            <a:spAutoFit/>
          </a:bodyPr>
          <a:lstStyle/>
          <a:p>
            <a:r>
              <a:rPr lang="es-ES" sz="1400" dirty="0">
                <a:solidFill>
                  <a:schemeClr val="bg1">
                    <a:lumMod val="95000"/>
                  </a:schemeClr>
                </a:solidFill>
                <a:latin typeface="Century Gothic (Cuerpo)"/>
              </a:rPr>
              <a:t>El sistema estima una mejoría en gran medida con respecto al acceso y control dentro del comercial "Bigote".</a:t>
            </a:r>
          </a:p>
        </p:txBody>
      </p:sp>
      <p:sp>
        <p:nvSpPr>
          <p:cNvPr id="21" name="CuadroTexto 20">
            <a:extLst>
              <a:ext uri="{FF2B5EF4-FFF2-40B4-BE49-F238E27FC236}">
                <a16:creationId xmlns:a16="http://schemas.microsoft.com/office/drawing/2014/main" id="{5564B50D-D135-40C0-8B6D-CB1D3443AB01}"/>
              </a:ext>
            </a:extLst>
          </p:cNvPr>
          <p:cNvSpPr txBox="1"/>
          <p:nvPr/>
        </p:nvSpPr>
        <p:spPr>
          <a:xfrm>
            <a:off x="7515699" y="124719"/>
            <a:ext cx="4157809" cy="424603"/>
          </a:xfrm>
          <a:prstGeom prst="rect">
            <a:avLst/>
          </a:prstGeom>
          <a:noFill/>
        </p:spPr>
        <p:txBody>
          <a:bodyPr wrap="square">
            <a:spAutoFit/>
          </a:bodyPr>
          <a:lstStyle/>
          <a:p>
            <a:pPr>
              <a:lnSpc>
                <a:spcPct val="107000"/>
              </a:lnSpc>
              <a:tabLst>
                <a:tab pos="2700020" algn="ctr"/>
                <a:tab pos="5400040" algn="r"/>
                <a:tab pos="3068320" algn="ctr"/>
                <a:tab pos="5400040" algn="r"/>
              </a:tabLst>
            </a:pPr>
            <a:r>
              <a:rPr lang="es-ES_tradnl" sz="1050" b="1" dirty="0">
                <a:solidFill>
                  <a:schemeClr val="accent1"/>
                </a:solidFill>
                <a:effectLst/>
                <a:latin typeface="Century Gothic (Cuerpo)"/>
              </a:rPr>
              <a:t>Título corto:  Sistema de Vigilancia en el Comercial “Bigote”</a:t>
            </a:r>
            <a:endParaRPr lang="es-EC" sz="1050" b="1" dirty="0">
              <a:solidFill>
                <a:schemeClr val="accent1"/>
              </a:solidFill>
              <a:effectLst/>
              <a:latin typeface="Century Gothic (Cuerpo)"/>
            </a:endParaRPr>
          </a:p>
          <a:p>
            <a:pPr>
              <a:lnSpc>
                <a:spcPct val="107000"/>
              </a:lnSpc>
              <a:tabLst>
                <a:tab pos="2700020" algn="ctr"/>
                <a:tab pos="5400040" algn="r"/>
              </a:tabLst>
            </a:pPr>
            <a:r>
              <a:rPr lang="es-ES_tradnl" sz="1050" b="1" dirty="0">
                <a:solidFill>
                  <a:schemeClr val="accent1"/>
                </a:solidFill>
                <a:effectLst/>
                <a:latin typeface="Century Gothic (Cuerpo)"/>
              </a:rPr>
              <a:t>Autores</a:t>
            </a:r>
            <a:r>
              <a:rPr lang="es-ES_tradnl" sz="1050" dirty="0">
                <a:solidFill>
                  <a:schemeClr val="accent1"/>
                </a:solidFill>
                <a:effectLst/>
                <a:latin typeface="Century Gothic (Cuerpo)"/>
              </a:rPr>
              <a:t>: Loor-López-Lucas-García-Macías.</a:t>
            </a:r>
            <a:endParaRPr lang="es-EC" sz="1050" dirty="0">
              <a:solidFill>
                <a:schemeClr val="accent1"/>
              </a:solidFill>
              <a:effectLst/>
              <a:latin typeface="Century Gothic (Cuerpo)"/>
              <a:ea typeface="Calibri" panose="020F0502020204030204" pitchFamily="34" charset="0"/>
              <a:cs typeface="Arial" panose="020B0604020202020204" pitchFamily="34" charset="0"/>
            </a:endParaRPr>
          </a:p>
        </p:txBody>
      </p:sp>
      <p:cxnSp>
        <p:nvCxnSpPr>
          <p:cNvPr id="8" name="Conector recto 7">
            <a:extLst>
              <a:ext uri="{FF2B5EF4-FFF2-40B4-BE49-F238E27FC236}">
                <a16:creationId xmlns:a16="http://schemas.microsoft.com/office/drawing/2014/main" id="{EF1CA7EF-963C-4849-980A-1C66EA521B2D}"/>
              </a:ext>
            </a:extLst>
          </p:cNvPr>
          <p:cNvCxnSpPr>
            <a:cxnSpLocks/>
          </p:cNvCxnSpPr>
          <p:nvPr/>
        </p:nvCxnSpPr>
        <p:spPr>
          <a:xfrm flipV="1">
            <a:off x="2073141" y="1652977"/>
            <a:ext cx="0" cy="348638"/>
          </a:xfrm>
          <a:prstGeom prst="line">
            <a:avLst/>
          </a:prstGeom>
          <a:ln>
            <a:solidFill>
              <a:srgbClr val="FFC000"/>
            </a:solidFill>
            <a:prstDash val="dash"/>
            <a:tailEnd type="oval" w="lg" len="lg"/>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9DF87E94-5A3F-4A8F-8D2D-94626BBEE097}"/>
              </a:ext>
            </a:extLst>
          </p:cNvPr>
          <p:cNvCxnSpPr>
            <a:cxnSpLocks/>
          </p:cNvCxnSpPr>
          <p:nvPr/>
        </p:nvCxnSpPr>
        <p:spPr>
          <a:xfrm flipV="1">
            <a:off x="7727781" y="1458608"/>
            <a:ext cx="0" cy="543008"/>
          </a:xfrm>
          <a:prstGeom prst="line">
            <a:avLst/>
          </a:prstGeom>
          <a:ln>
            <a:solidFill>
              <a:srgbClr val="00B0F0"/>
            </a:solidFill>
            <a:prstDash val="dash"/>
            <a:tailEnd type="oval" w="lg" len="lg"/>
          </a:ln>
        </p:spPr>
        <p:style>
          <a:lnRef idx="1">
            <a:schemeClr val="accent1"/>
          </a:lnRef>
          <a:fillRef idx="0">
            <a:schemeClr val="accent1"/>
          </a:fillRef>
          <a:effectRef idx="0">
            <a:schemeClr val="accent1"/>
          </a:effectRef>
          <a:fontRef idx="minor">
            <a:schemeClr val="tx1"/>
          </a:fontRef>
        </p:style>
      </p:cxnSp>
      <p:graphicFrame>
        <p:nvGraphicFramePr>
          <p:cNvPr id="30" name="Diagrama 29">
            <a:extLst>
              <a:ext uri="{FF2B5EF4-FFF2-40B4-BE49-F238E27FC236}">
                <a16:creationId xmlns:a16="http://schemas.microsoft.com/office/drawing/2014/main" id="{DA09A44F-409B-4500-8B03-E371AF261B47}"/>
              </a:ext>
            </a:extLst>
          </p:cNvPr>
          <p:cNvGraphicFramePr/>
          <p:nvPr>
            <p:extLst>
              <p:ext uri="{D42A27DB-BD31-4B8C-83A1-F6EECF244321}">
                <p14:modId xmlns:p14="http://schemas.microsoft.com/office/powerpoint/2010/main" val="2962642747"/>
              </p:ext>
            </p:extLst>
          </p:nvPr>
        </p:nvGraphicFramePr>
        <p:xfrm>
          <a:off x="759987" y="3269125"/>
          <a:ext cx="5204608" cy="37087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4" name="CuadroTexto 33">
            <a:extLst>
              <a:ext uri="{FF2B5EF4-FFF2-40B4-BE49-F238E27FC236}">
                <a16:creationId xmlns:a16="http://schemas.microsoft.com/office/drawing/2014/main" id="{B917E9CB-A0E5-47AA-ADC8-CBC8CBC4F7B4}"/>
              </a:ext>
            </a:extLst>
          </p:cNvPr>
          <p:cNvSpPr txBox="1"/>
          <p:nvPr/>
        </p:nvSpPr>
        <p:spPr>
          <a:xfrm>
            <a:off x="2105316" y="4251829"/>
            <a:ext cx="2049438" cy="400110"/>
          </a:xfrm>
          <a:prstGeom prst="rect">
            <a:avLst/>
          </a:prstGeom>
          <a:noFill/>
        </p:spPr>
        <p:txBody>
          <a:bodyPr wrap="square" rtlCol="0">
            <a:spAutoFit/>
          </a:bodyPr>
          <a:lstStyle/>
          <a:p>
            <a:pPr algn="ctr"/>
            <a:r>
              <a:rPr lang="es-ES" b="1" dirty="0">
                <a:solidFill>
                  <a:schemeClr val="accent1"/>
                </a:solidFill>
              </a:rPr>
              <a:t>Etapas</a:t>
            </a:r>
            <a:r>
              <a:rPr lang="es-ES" sz="2000" b="1" dirty="0">
                <a:solidFill>
                  <a:schemeClr val="accent1"/>
                </a:solidFill>
              </a:rPr>
              <a:t>:</a:t>
            </a:r>
            <a:endParaRPr lang="es-ES" sz="2000" dirty="0">
              <a:solidFill>
                <a:schemeClr val="accent1"/>
              </a:solidFill>
            </a:endParaRPr>
          </a:p>
        </p:txBody>
      </p:sp>
      <p:pic>
        <p:nvPicPr>
          <p:cNvPr id="35" name="Imagen 34">
            <a:extLst>
              <a:ext uri="{FF2B5EF4-FFF2-40B4-BE49-F238E27FC236}">
                <a16:creationId xmlns:a16="http://schemas.microsoft.com/office/drawing/2014/main" id="{AAD0D4A0-F064-449B-84E1-DFADDC8A9D98}"/>
              </a:ext>
            </a:extLst>
          </p:cNvPr>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434395" y="4008590"/>
            <a:ext cx="3025825" cy="2259695"/>
          </a:xfrm>
          <a:prstGeom prst="rect">
            <a:avLst/>
          </a:prstGeom>
          <a:ln w="38100">
            <a:solidFill>
              <a:schemeClr val="accent1"/>
            </a:solidFill>
          </a:ln>
        </p:spPr>
      </p:pic>
      <p:sp>
        <p:nvSpPr>
          <p:cNvPr id="36" name="CuadroTexto 35">
            <a:extLst>
              <a:ext uri="{FF2B5EF4-FFF2-40B4-BE49-F238E27FC236}">
                <a16:creationId xmlns:a16="http://schemas.microsoft.com/office/drawing/2014/main" id="{FB86B7CA-FC66-443F-B907-A26A5CA91FFB}"/>
              </a:ext>
            </a:extLst>
          </p:cNvPr>
          <p:cNvSpPr txBox="1"/>
          <p:nvPr/>
        </p:nvSpPr>
        <p:spPr>
          <a:xfrm>
            <a:off x="6227406" y="4788347"/>
            <a:ext cx="2103658" cy="923330"/>
          </a:xfrm>
          <a:prstGeom prst="rect">
            <a:avLst/>
          </a:prstGeom>
          <a:noFill/>
        </p:spPr>
        <p:txBody>
          <a:bodyPr wrap="square" rtlCol="0">
            <a:spAutoFit/>
          </a:bodyPr>
          <a:lstStyle/>
          <a:p>
            <a:r>
              <a:rPr lang="es-ES" b="1" dirty="0">
                <a:solidFill>
                  <a:schemeClr val="accent1"/>
                </a:solidFill>
              </a:rPr>
              <a:t>Especificación del sistema:</a:t>
            </a:r>
            <a:br>
              <a:rPr lang="es-ES" dirty="0">
                <a:solidFill>
                  <a:schemeClr val="accent1"/>
                </a:solidFill>
              </a:rPr>
            </a:br>
            <a:endParaRPr lang="es-ES" dirty="0">
              <a:solidFill>
                <a:schemeClr val="accent1"/>
              </a:solidFill>
            </a:endParaRPr>
          </a:p>
        </p:txBody>
      </p:sp>
      <p:sp>
        <p:nvSpPr>
          <p:cNvPr id="37" name="CuadroTexto 36">
            <a:extLst>
              <a:ext uri="{FF2B5EF4-FFF2-40B4-BE49-F238E27FC236}">
                <a16:creationId xmlns:a16="http://schemas.microsoft.com/office/drawing/2014/main" id="{B8327711-C9AD-44C1-806F-8ED7A6C90782}"/>
              </a:ext>
            </a:extLst>
          </p:cNvPr>
          <p:cNvSpPr txBox="1"/>
          <p:nvPr/>
        </p:nvSpPr>
        <p:spPr>
          <a:xfrm>
            <a:off x="518492" y="162754"/>
            <a:ext cx="5120059" cy="424668"/>
          </a:xfrm>
          <a:prstGeom prst="rect">
            <a:avLst/>
          </a:prstGeom>
          <a:noFill/>
        </p:spPr>
        <p:txBody>
          <a:bodyPr wrap="square">
            <a:spAutoFit/>
          </a:bodyPr>
          <a:lstStyle/>
          <a:p>
            <a:pPr>
              <a:lnSpc>
                <a:spcPct val="107000"/>
              </a:lnSpc>
              <a:tabLst>
                <a:tab pos="2700020" algn="ctr"/>
                <a:tab pos="5400040" algn="r"/>
              </a:tabLst>
            </a:pPr>
            <a:r>
              <a:rPr lang="es-ES_tradnl" sz="1050" dirty="0">
                <a:solidFill>
                  <a:schemeClr val="accent1"/>
                </a:solidFill>
                <a:effectLst/>
                <a:latin typeface="Century Gothic (Cuerpo)"/>
              </a:rPr>
              <a:t>Gr04-Informe final-Documento académico-parcial 2—5B-2020-2 07 de </a:t>
            </a:r>
            <a:r>
              <a:rPr lang="es-ES_tradnl" sz="1050" dirty="0">
                <a:solidFill>
                  <a:schemeClr val="accent1"/>
                </a:solidFill>
                <a:latin typeface="Century Gothic (Cuerpo)"/>
              </a:rPr>
              <a:t>mazo</a:t>
            </a:r>
            <a:r>
              <a:rPr lang="es-ES_tradnl" sz="1050" dirty="0">
                <a:solidFill>
                  <a:schemeClr val="accent1"/>
                </a:solidFill>
                <a:effectLst/>
                <a:latin typeface="Century Gothic (Cuerpo)"/>
              </a:rPr>
              <a:t> de 2021</a:t>
            </a:r>
            <a:endParaRPr lang="es-EC" sz="1050" dirty="0">
              <a:solidFill>
                <a:schemeClr val="accent1"/>
              </a:solidFill>
              <a:effectLst/>
              <a:latin typeface="Century Gothic (Cuerpo)"/>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942557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uadroTexto 8">
            <a:extLst>
              <a:ext uri="{FF2B5EF4-FFF2-40B4-BE49-F238E27FC236}">
                <a16:creationId xmlns:a16="http://schemas.microsoft.com/office/drawing/2014/main" id="{C8445A6F-7AEB-40DE-98B4-8FE732A3D21E}"/>
              </a:ext>
            </a:extLst>
          </p:cNvPr>
          <p:cNvSpPr txBox="1"/>
          <p:nvPr/>
        </p:nvSpPr>
        <p:spPr>
          <a:xfrm>
            <a:off x="7515699" y="124719"/>
            <a:ext cx="4157809" cy="424603"/>
          </a:xfrm>
          <a:prstGeom prst="rect">
            <a:avLst/>
          </a:prstGeom>
          <a:noFill/>
        </p:spPr>
        <p:txBody>
          <a:bodyPr wrap="square">
            <a:spAutoFit/>
          </a:bodyPr>
          <a:lstStyle/>
          <a:p>
            <a:pPr>
              <a:lnSpc>
                <a:spcPct val="107000"/>
              </a:lnSpc>
              <a:tabLst>
                <a:tab pos="2700020" algn="ctr"/>
                <a:tab pos="5400040" algn="r"/>
                <a:tab pos="3068320" algn="ctr"/>
                <a:tab pos="5400040" algn="r"/>
              </a:tabLst>
            </a:pPr>
            <a:r>
              <a:rPr lang="es-ES_tradnl" sz="1050" b="1" dirty="0">
                <a:solidFill>
                  <a:schemeClr val="accent1"/>
                </a:solidFill>
                <a:effectLst/>
                <a:latin typeface="Century Gothic (Cuerpo)"/>
              </a:rPr>
              <a:t>Título corto:  Sistema de Vigilancia en el Comercial “Bigote”</a:t>
            </a:r>
            <a:endParaRPr lang="es-EC" sz="1050" b="1" dirty="0">
              <a:solidFill>
                <a:schemeClr val="accent1"/>
              </a:solidFill>
              <a:effectLst/>
              <a:latin typeface="Century Gothic (Cuerpo)"/>
            </a:endParaRPr>
          </a:p>
          <a:p>
            <a:pPr>
              <a:lnSpc>
                <a:spcPct val="107000"/>
              </a:lnSpc>
              <a:tabLst>
                <a:tab pos="2700020" algn="ctr"/>
                <a:tab pos="5400040" algn="r"/>
              </a:tabLst>
            </a:pPr>
            <a:r>
              <a:rPr lang="es-ES_tradnl" sz="1050" b="1" dirty="0">
                <a:solidFill>
                  <a:schemeClr val="accent1"/>
                </a:solidFill>
                <a:effectLst/>
                <a:latin typeface="Century Gothic (Cuerpo)"/>
              </a:rPr>
              <a:t>Autores</a:t>
            </a:r>
            <a:r>
              <a:rPr lang="es-ES_tradnl" sz="1050" dirty="0">
                <a:solidFill>
                  <a:schemeClr val="accent1"/>
                </a:solidFill>
                <a:effectLst/>
                <a:latin typeface="Century Gothic (Cuerpo)"/>
              </a:rPr>
              <a:t>: Loor-López-Lucas-García-Macías.</a:t>
            </a:r>
            <a:endParaRPr lang="es-EC" sz="1050" dirty="0">
              <a:solidFill>
                <a:schemeClr val="accent1"/>
              </a:solidFill>
              <a:effectLst/>
              <a:latin typeface="Century Gothic (Cuerpo)"/>
              <a:ea typeface="Calibri" panose="020F0502020204030204" pitchFamily="34" charset="0"/>
              <a:cs typeface="Arial" panose="020B0604020202020204" pitchFamily="34" charset="0"/>
            </a:endParaRPr>
          </a:p>
        </p:txBody>
      </p:sp>
      <p:sp>
        <p:nvSpPr>
          <p:cNvPr id="10" name="CuadroTexto 9">
            <a:extLst>
              <a:ext uri="{FF2B5EF4-FFF2-40B4-BE49-F238E27FC236}">
                <a16:creationId xmlns:a16="http://schemas.microsoft.com/office/drawing/2014/main" id="{7CFCC937-82D0-46E9-85B0-72F87AF52394}"/>
              </a:ext>
            </a:extLst>
          </p:cNvPr>
          <p:cNvSpPr txBox="1"/>
          <p:nvPr/>
        </p:nvSpPr>
        <p:spPr>
          <a:xfrm>
            <a:off x="518492" y="162754"/>
            <a:ext cx="5120059" cy="424668"/>
          </a:xfrm>
          <a:prstGeom prst="rect">
            <a:avLst/>
          </a:prstGeom>
          <a:noFill/>
        </p:spPr>
        <p:txBody>
          <a:bodyPr wrap="square">
            <a:spAutoFit/>
          </a:bodyPr>
          <a:lstStyle/>
          <a:p>
            <a:pPr>
              <a:lnSpc>
                <a:spcPct val="107000"/>
              </a:lnSpc>
              <a:tabLst>
                <a:tab pos="2700020" algn="ctr"/>
                <a:tab pos="5400040" algn="r"/>
              </a:tabLst>
            </a:pPr>
            <a:r>
              <a:rPr lang="es-ES_tradnl" sz="1050" dirty="0">
                <a:solidFill>
                  <a:schemeClr val="accent1"/>
                </a:solidFill>
                <a:effectLst/>
                <a:latin typeface="Century Gothic (Cuerpo)"/>
              </a:rPr>
              <a:t>Gr04-Informe final-Documento académico-parcial 2—5B-2020-2 07 de </a:t>
            </a:r>
            <a:r>
              <a:rPr lang="es-ES_tradnl" sz="1050" dirty="0">
                <a:solidFill>
                  <a:schemeClr val="accent1"/>
                </a:solidFill>
                <a:latin typeface="Century Gothic (Cuerpo)"/>
              </a:rPr>
              <a:t>mazo</a:t>
            </a:r>
            <a:r>
              <a:rPr lang="es-ES_tradnl" sz="1050" dirty="0">
                <a:solidFill>
                  <a:schemeClr val="accent1"/>
                </a:solidFill>
                <a:effectLst/>
                <a:latin typeface="Century Gothic (Cuerpo)"/>
              </a:rPr>
              <a:t> de 2021</a:t>
            </a:r>
            <a:endParaRPr lang="es-EC" sz="1050" dirty="0">
              <a:solidFill>
                <a:schemeClr val="accent1"/>
              </a:solidFill>
              <a:effectLst/>
              <a:latin typeface="Century Gothic (Cuerpo)"/>
              <a:ea typeface="Calibri" panose="020F0502020204030204" pitchFamily="34" charset="0"/>
              <a:cs typeface="Arial" panose="020B0604020202020204" pitchFamily="34" charset="0"/>
            </a:endParaRPr>
          </a:p>
        </p:txBody>
      </p:sp>
      <p:graphicFrame>
        <p:nvGraphicFramePr>
          <p:cNvPr id="4" name="Diagrama 3">
            <a:extLst>
              <a:ext uri="{FF2B5EF4-FFF2-40B4-BE49-F238E27FC236}">
                <a16:creationId xmlns:a16="http://schemas.microsoft.com/office/drawing/2014/main" id="{A7E37D19-7838-4A13-855C-102F9590D499}"/>
              </a:ext>
            </a:extLst>
          </p:cNvPr>
          <p:cNvGraphicFramePr/>
          <p:nvPr>
            <p:extLst>
              <p:ext uri="{D42A27DB-BD31-4B8C-83A1-F6EECF244321}">
                <p14:modId xmlns:p14="http://schemas.microsoft.com/office/powerpoint/2010/main" val="2649997958"/>
              </p:ext>
            </p:extLst>
          </p:nvPr>
        </p:nvGraphicFramePr>
        <p:xfrm>
          <a:off x="-399996" y="1473200"/>
          <a:ext cx="12991991" cy="48751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Imagen 4">
            <a:extLst>
              <a:ext uri="{FF2B5EF4-FFF2-40B4-BE49-F238E27FC236}">
                <a16:creationId xmlns:a16="http://schemas.microsoft.com/office/drawing/2014/main" id="{272CD657-0CCC-41F2-A122-5CE8734E53FE}"/>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9408" b="89199" l="7965" r="96018">
                        <a14:foregroundMark x1="59071" y1="23693" x2="14823" y2="22997"/>
                        <a14:foregroundMark x1="84513" y1="28223" x2="89775" y2="65356"/>
                        <a14:foregroundMark x1="81637" y1="39373" x2="90266" y2="51707"/>
                        <a14:foregroundMark x1="11947" y1="54355" x2="7965" y2="70732"/>
                        <a14:foregroundMark x1="7965" y1="70732" x2="19248" y2="70732"/>
                        <a14:foregroundMark x1="19248" y1="70732" x2="24336" y2="70035"/>
                        <a14:foregroundMark x1="44248" y1="79791" x2="41545" y2="79902"/>
                        <a14:foregroundMark x1="13958" y1="76617" x2="10398" y2="73519"/>
                        <a14:foregroundMark x1="90487" y1="64111" x2="90487" y2="38328"/>
                        <a14:foregroundMark x1="11726" y1="55401" x2="18584" y2="55052"/>
                        <a14:foregroundMark x1="42035" y1="78746" x2="17035" y2="75958"/>
                        <a14:foregroundMark x1="17035" y1="75958" x2="15265" y2="74564"/>
                        <a14:foregroundMark x1="56416" y1="80139" x2="45354" y2="81185"/>
                        <a14:foregroundMark x1="45354" y1="81185" x2="45354" y2="81185"/>
                        <a14:foregroundMark x1="48230" y1="81185" x2="62389" y2="82230"/>
                        <a14:foregroundMark x1="93584" y1="70383" x2="90487" y2="74913"/>
                        <a14:backgroundMark x1="94027" y1="51916" x2="93879" y2="56045"/>
                        <a14:backgroundMark x1="95543" y1="75533" x2="97345" y2="79791"/>
                        <a14:backgroundMark x1="26631" y1="81871" x2="11726" y2="81533"/>
                        <a14:backgroundMark x1="94912" y1="54007" x2="94065" y2="71007"/>
                        <a14:backgroundMark x1="90497" y1="74926" x2="87389" y2="77700"/>
                      </a14:backgroundRemoval>
                    </a14:imgEffect>
                  </a14:imgLayer>
                </a14:imgProps>
              </a:ext>
            </a:extLst>
          </a:blip>
          <a:stretch>
            <a:fillRect/>
          </a:stretch>
        </p:blipFill>
        <p:spPr>
          <a:xfrm>
            <a:off x="1049149" y="4851707"/>
            <a:ext cx="3159737" cy="2006293"/>
          </a:xfrm>
          <a:prstGeom prst="rect">
            <a:avLst/>
          </a:prstGeom>
        </p:spPr>
      </p:pic>
      <p:pic>
        <p:nvPicPr>
          <p:cNvPr id="6" name="Imagen 5">
            <a:extLst>
              <a:ext uri="{FF2B5EF4-FFF2-40B4-BE49-F238E27FC236}">
                <a16:creationId xmlns:a16="http://schemas.microsoft.com/office/drawing/2014/main" id="{2A2E94D2-CC7E-48C8-AFC8-F6C42CFEB745}"/>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4739" b="98104" l="10000" r="93958">
                        <a14:foregroundMark x1="72590" y1="75665" x2="71599" y2="18552"/>
                        <a14:foregroundMark x1="36458" y1="29384" x2="36458" y2="27962"/>
                        <a14:foregroundMark x1="16667" y1="43128" x2="13333" y2="68720"/>
                        <a14:foregroundMark x1="13333" y1="68720" x2="16875" y2="94787"/>
                        <a14:foregroundMark x1="16875" y1="94787" x2="28750" y2="90521"/>
                        <a14:foregroundMark x1="28750" y1="90521" x2="33125" y2="76303"/>
                        <a14:foregroundMark x1="37083" y1="73934" x2="31250" y2="99052"/>
                        <a14:foregroundMark x1="35625" y1="21327" x2="27292" y2="6161"/>
                        <a14:foregroundMark x1="27292" y1="6161" x2="17917" y2="5213"/>
                        <a14:foregroundMark x1="48125" y1="90047" x2="56636" y2="89682"/>
                        <a14:foregroundMark x1="82975" y1="92168" x2="93958" y2="93365"/>
                        <a14:foregroundMark x1="73727" y1="91160" x2="82886" y2="92158"/>
                        <a14:foregroundMark x1="86341" y1="91160" x2="86250" y2="91469"/>
                        <a14:foregroundMark x1="47292" y1="88152" x2="48542" y2="89573"/>
                        <a14:foregroundMark x1="60114" y1="48323" x2="60417" y2="49289"/>
                        <a14:foregroundMark x1="68990" y1="22275" x2="76667" y2="22275"/>
                        <a14:foregroundMark x1="76667" y1="22275" x2="84804" y2="42963"/>
                        <a14:foregroundMark x1="72440" y1="6779" x2="72298" y2="7121"/>
                        <a14:foregroundMark x1="61234" y1="45316" x2="64375" y2="54502"/>
                        <a14:foregroundMark x1="45625" y1="44550" x2="51250" y2="44550"/>
                        <a14:foregroundMark x1="61057" y1="45792" x2="64375" y2="53081"/>
                        <a14:foregroundMark x1="17083" y1="9005" x2="16875" y2="33649"/>
                        <a14:foregroundMark x1="16875" y1="33649" x2="18125" y2="44076"/>
                        <a14:foregroundMark x1="63333" y1="51185" x2="64583" y2="54502"/>
                        <a14:foregroundMark x1="60208" y1="44076" x2="56458" y2="47393"/>
                        <a14:foregroundMark x1="60208" y1="41706" x2="58333" y2="44076"/>
                        <a14:foregroundMark x1="65417" y1="49763" x2="65208" y2="49763"/>
                        <a14:foregroundMark x1="60208" y1="92891" x2="61458" y2="90047"/>
                        <a14:foregroundMark x1="61250" y1="88626" x2="62292" y2="92891"/>
                        <a14:foregroundMark x1="65417" y1="88152" x2="64792" y2="95261"/>
                        <a14:foregroundMark x1="83542" y1="90047" x2="81667" y2="90047"/>
                        <a14:foregroundMark x1="87292" y1="86730" x2="87708" y2="93839"/>
                        <a14:foregroundMark x1="93750" y1="92417" x2="89167" y2="95261"/>
                        <a14:foregroundMark x1="92292" y1="90047" x2="88333" y2="91469"/>
                        <a14:backgroundMark x1="69375" y1="10427" x2="61250" y2="27962"/>
                        <a14:backgroundMark x1="61250" y1="27962" x2="67708" y2="11848"/>
                        <a14:backgroundMark x1="56148" y1="46547" x2="55833" y2="47393"/>
                        <a14:backgroundMark x1="63958" y1="25592" x2="59022" y2="38836"/>
                        <a14:backgroundMark x1="58035" y1="51696" x2="54167" y2="52607"/>
                        <a14:backgroundMark x1="60000" y1="53081" x2="58750" y2="81991"/>
                        <a14:backgroundMark x1="81950" y1="84360" x2="88333" y2="84360"/>
                        <a14:backgroundMark x1="62520" y1="84360" x2="80075" y2="84360"/>
                        <a14:backgroundMark x1="58125" y1="84360" x2="62081" y2="84360"/>
                        <a14:backgroundMark x1="83958" y1="85308" x2="84792" y2="59716"/>
                        <a14:backgroundMark x1="84792" y1="59716" x2="89375" y2="49763"/>
                        <a14:backgroundMark x1="89375" y1="49763" x2="72500" y2="7109"/>
                        <a14:backgroundMark x1="72292" y1="7109" x2="67083" y2="16588"/>
                        <a14:backgroundMark x1="87708" y1="49763" x2="85417" y2="49763"/>
                        <a14:backgroundMark x1="80000" y1="82464" x2="63958" y2="82464"/>
                      </a14:backgroundRemoval>
                    </a14:imgEffect>
                  </a14:imgLayer>
                </a14:imgProps>
              </a:ext>
            </a:extLst>
          </a:blip>
          <a:stretch>
            <a:fillRect/>
          </a:stretch>
        </p:blipFill>
        <p:spPr>
          <a:xfrm>
            <a:off x="7620000" y="691761"/>
            <a:ext cx="4572000" cy="2009775"/>
          </a:xfrm>
          <a:prstGeom prst="rect">
            <a:avLst/>
          </a:prstGeom>
        </p:spPr>
      </p:pic>
    </p:spTree>
    <p:extLst>
      <p:ext uri="{BB962C8B-B14F-4D97-AF65-F5344CB8AC3E}">
        <p14:creationId xmlns:p14="http://schemas.microsoft.com/office/powerpoint/2010/main" val="15525812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6" name="Vídeo 5">
            <a:hlinkClick r:id="" action="ppaction://media"/>
            <a:extLst>
              <a:ext uri="{FF2B5EF4-FFF2-40B4-BE49-F238E27FC236}">
                <a16:creationId xmlns:a16="http://schemas.microsoft.com/office/drawing/2014/main" id="{8F0B262C-5A77-4B52-878E-2373614515A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4804" t="4385" r="11149" b="-1"/>
          <a:stretch/>
        </p:blipFill>
        <p:spPr>
          <a:xfrm>
            <a:off x="9627028" y="5078437"/>
            <a:ext cx="2313766" cy="1480624"/>
          </a:xfrm>
          <a:prstGeom prst="rect">
            <a:avLst/>
          </a:prstGeom>
          <a:ln w="57150"/>
        </p:spPr>
        <p:style>
          <a:lnRef idx="2">
            <a:schemeClr val="accent1"/>
          </a:lnRef>
          <a:fillRef idx="1">
            <a:schemeClr val="lt1"/>
          </a:fillRef>
          <a:effectRef idx="0">
            <a:schemeClr val="accent1"/>
          </a:effectRef>
          <a:fontRef idx="minor">
            <a:schemeClr val="dk1"/>
          </a:fontRef>
        </p:style>
      </p:pic>
      <p:sp>
        <p:nvSpPr>
          <p:cNvPr id="9" name="CuadroTexto 8">
            <a:extLst>
              <a:ext uri="{FF2B5EF4-FFF2-40B4-BE49-F238E27FC236}">
                <a16:creationId xmlns:a16="http://schemas.microsoft.com/office/drawing/2014/main" id="{C8445A6F-7AEB-40DE-98B4-8FE732A3D21E}"/>
              </a:ext>
            </a:extLst>
          </p:cNvPr>
          <p:cNvSpPr txBox="1"/>
          <p:nvPr/>
        </p:nvSpPr>
        <p:spPr>
          <a:xfrm>
            <a:off x="7515699" y="124719"/>
            <a:ext cx="4157809" cy="424603"/>
          </a:xfrm>
          <a:prstGeom prst="rect">
            <a:avLst/>
          </a:prstGeom>
          <a:noFill/>
        </p:spPr>
        <p:txBody>
          <a:bodyPr wrap="square">
            <a:spAutoFit/>
          </a:bodyPr>
          <a:lstStyle/>
          <a:p>
            <a:pPr>
              <a:lnSpc>
                <a:spcPct val="107000"/>
              </a:lnSpc>
              <a:tabLst>
                <a:tab pos="2700020" algn="ctr"/>
                <a:tab pos="5400040" algn="r"/>
                <a:tab pos="3068320" algn="ctr"/>
                <a:tab pos="5400040" algn="r"/>
              </a:tabLst>
            </a:pPr>
            <a:r>
              <a:rPr lang="es-ES_tradnl" sz="1050" b="1" dirty="0">
                <a:solidFill>
                  <a:schemeClr val="accent1"/>
                </a:solidFill>
                <a:effectLst/>
                <a:latin typeface="Century Gothic (Cuerpo)"/>
              </a:rPr>
              <a:t>Título corto:  Sistema de Vigilancia en el Comercial “Bigote”</a:t>
            </a:r>
            <a:endParaRPr lang="es-EC" sz="1050" b="1" dirty="0">
              <a:solidFill>
                <a:schemeClr val="accent1"/>
              </a:solidFill>
              <a:effectLst/>
              <a:latin typeface="Century Gothic (Cuerpo)"/>
            </a:endParaRPr>
          </a:p>
          <a:p>
            <a:pPr>
              <a:lnSpc>
                <a:spcPct val="107000"/>
              </a:lnSpc>
              <a:tabLst>
                <a:tab pos="2700020" algn="ctr"/>
                <a:tab pos="5400040" algn="r"/>
              </a:tabLst>
            </a:pPr>
            <a:r>
              <a:rPr lang="es-ES_tradnl" sz="1050" b="1" dirty="0">
                <a:solidFill>
                  <a:schemeClr val="accent1"/>
                </a:solidFill>
                <a:effectLst/>
                <a:latin typeface="Century Gothic (Cuerpo)"/>
              </a:rPr>
              <a:t>Autores</a:t>
            </a:r>
            <a:r>
              <a:rPr lang="es-ES_tradnl" sz="1050" dirty="0">
                <a:solidFill>
                  <a:schemeClr val="accent1"/>
                </a:solidFill>
                <a:effectLst/>
                <a:latin typeface="Century Gothic (Cuerpo)"/>
              </a:rPr>
              <a:t>: Loor-López-Lucas-García-Macías.</a:t>
            </a:r>
            <a:endParaRPr lang="es-EC" sz="1050" dirty="0">
              <a:solidFill>
                <a:schemeClr val="accent1"/>
              </a:solidFill>
              <a:effectLst/>
              <a:latin typeface="Century Gothic (Cuerpo)"/>
              <a:ea typeface="Calibri" panose="020F0502020204030204" pitchFamily="34" charset="0"/>
              <a:cs typeface="Arial" panose="020B0604020202020204" pitchFamily="34" charset="0"/>
            </a:endParaRPr>
          </a:p>
        </p:txBody>
      </p:sp>
      <p:sp>
        <p:nvSpPr>
          <p:cNvPr id="10" name="CuadroTexto 9">
            <a:extLst>
              <a:ext uri="{FF2B5EF4-FFF2-40B4-BE49-F238E27FC236}">
                <a16:creationId xmlns:a16="http://schemas.microsoft.com/office/drawing/2014/main" id="{7CFCC937-82D0-46E9-85B0-72F87AF52394}"/>
              </a:ext>
            </a:extLst>
          </p:cNvPr>
          <p:cNvSpPr txBox="1"/>
          <p:nvPr/>
        </p:nvSpPr>
        <p:spPr>
          <a:xfrm>
            <a:off x="518492" y="162754"/>
            <a:ext cx="5120059" cy="424668"/>
          </a:xfrm>
          <a:prstGeom prst="rect">
            <a:avLst/>
          </a:prstGeom>
          <a:noFill/>
        </p:spPr>
        <p:txBody>
          <a:bodyPr wrap="square">
            <a:spAutoFit/>
          </a:bodyPr>
          <a:lstStyle/>
          <a:p>
            <a:pPr>
              <a:lnSpc>
                <a:spcPct val="107000"/>
              </a:lnSpc>
              <a:tabLst>
                <a:tab pos="2700020" algn="ctr"/>
                <a:tab pos="5400040" algn="r"/>
              </a:tabLst>
            </a:pPr>
            <a:r>
              <a:rPr lang="es-ES_tradnl" sz="1050" dirty="0">
                <a:solidFill>
                  <a:schemeClr val="accent1"/>
                </a:solidFill>
                <a:effectLst/>
                <a:latin typeface="Century Gothic (Cuerpo)"/>
              </a:rPr>
              <a:t>Gr04-Informe final-Documento académico-parcial 2—5B-2020-2 07 de </a:t>
            </a:r>
            <a:r>
              <a:rPr lang="es-ES_tradnl" sz="1050" dirty="0">
                <a:solidFill>
                  <a:schemeClr val="accent1"/>
                </a:solidFill>
                <a:latin typeface="Century Gothic (Cuerpo)"/>
              </a:rPr>
              <a:t>mazo</a:t>
            </a:r>
            <a:r>
              <a:rPr lang="es-ES_tradnl" sz="1050" dirty="0">
                <a:solidFill>
                  <a:schemeClr val="accent1"/>
                </a:solidFill>
                <a:effectLst/>
                <a:latin typeface="Century Gothic (Cuerpo)"/>
              </a:rPr>
              <a:t> de 2021</a:t>
            </a:r>
            <a:endParaRPr lang="es-EC" sz="1050" dirty="0">
              <a:solidFill>
                <a:schemeClr val="accent1"/>
              </a:solidFill>
              <a:effectLst/>
              <a:latin typeface="Century Gothic (Cuerpo)"/>
              <a:ea typeface="Calibri" panose="020F0502020204030204" pitchFamily="34" charset="0"/>
              <a:cs typeface="Arial" panose="020B0604020202020204" pitchFamily="34" charset="0"/>
            </a:endParaRPr>
          </a:p>
        </p:txBody>
      </p:sp>
      <p:pic>
        <p:nvPicPr>
          <p:cNvPr id="2" name="Imagen 1">
            <a:extLst>
              <a:ext uri="{FF2B5EF4-FFF2-40B4-BE49-F238E27FC236}">
                <a16:creationId xmlns:a16="http://schemas.microsoft.com/office/drawing/2014/main" id="{9E1C12CC-12D7-4A30-A9E7-435866A0A574}"/>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foregroundMark x1="88000" y1="31000" x2="47000" y2="31750"/>
                        <a14:foregroundMark x1="47000" y1="31750" x2="35000" y2="37250"/>
                        <a14:foregroundMark x1="35000" y1="37250" x2="48000" y2="40250"/>
                        <a14:foregroundMark x1="48000" y1="40250" x2="49250" y2="40000"/>
                        <a14:foregroundMark x1="88250" y1="39000" x2="76500" y2="44500"/>
                        <a14:foregroundMark x1="76500" y1="44500" x2="47250" y2="46500"/>
                        <a14:foregroundMark x1="70500" y1="45750" x2="80500" y2="43500"/>
                        <a14:foregroundMark x1="48000" y1="29750" x2="36250" y2="36500"/>
                        <a14:foregroundMark x1="36250" y1="36500" x2="30750" y2="48750"/>
                        <a14:foregroundMark x1="30750" y1="48750" x2="30000" y2="55250"/>
                        <a14:foregroundMark x1="53500" y1="39500" x2="66750" y2="42750"/>
                        <a14:foregroundMark x1="66750" y1="42750" x2="80750" y2="40750"/>
                        <a14:foregroundMark x1="80750" y1="40750" x2="66000" y2="36000"/>
                        <a14:foregroundMark x1="66000" y1="36000" x2="44250" y2="41250"/>
                        <a14:foregroundMark x1="70500" y1="46750" x2="84250" y2="46000"/>
                        <a14:foregroundMark x1="84250" y1="46000" x2="89000" y2="33750"/>
                        <a14:foregroundMark x1="89000" y1="33750" x2="82750" y2="45250"/>
                        <a14:foregroundMark x1="90000" y1="31250" x2="85750" y2="43250"/>
                        <a14:foregroundMark x1="85750" y1="43250" x2="77250" y2="42250"/>
                        <a14:foregroundMark x1="11500" y1="51250" x2="14000" y2="64000"/>
                        <a14:foregroundMark x1="14000" y1="64000" x2="17000" y2="64000"/>
                        <a14:foregroundMark x1="10750" y1="53000" x2="10250" y2="60500"/>
                      </a14:backgroundRemoval>
                    </a14:imgEffect>
                  </a14:imgLayer>
                </a14:imgProps>
              </a:ext>
            </a:extLst>
          </a:blip>
          <a:stretch>
            <a:fillRect/>
          </a:stretch>
        </p:blipFill>
        <p:spPr>
          <a:xfrm>
            <a:off x="832558" y="587299"/>
            <a:ext cx="2653028" cy="2653028"/>
          </a:xfrm>
          <a:prstGeom prst="rect">
            <a:avLst/>
          </a:prstGeom>
        </p:spPr>
      </p:pic>
      <p:sp>
        <p:nvSpPr>
          <p:cNvPr id="14" name="Globo: línea doblada 13">
            <a:extLst>
              <a:ext uri="{FF2B5EF4-FFF2-40B4-BE49-F238E27FC236}">
                <a16:creationId xmlns:a16="http://schemas.microsoft.com/office/drawing/2014/main" id="{C0D3C779-60CD-4FF7-B314-777BE38942DB}"/>
              </a:ext>
            </a:extLst>
          </p:cNvPr>
          <p:cNvSpPr/>
          <p:nvPr/>
        </p:nvSpPr>
        <p:spPr>
          <a:xfrm>
            <a:off x="5204663" y="1033267"/>
            <a:ext cx="6820154" cy="946052"/>
          </a:xfrm>
          <a:prstGeom prst="borderCallout2">
            <a:avLst>
              <a:gd name="adj1" fmla="val 76743"/>
              <a:gd name="adj2" fmla="val -1113"/>
              <a:gd name="adj3" fmla="val 76743"/>
              <a:gd name="adj4" fmla="val -15017"/>
              <a:gd name="adj5" fmla="val -9432"/>
              <a:gd name="adj6" fmla="val -15108"/>
            </a:avLst>
          </a:prstGeom>
        </p:spPr>
        <p:style>
          <a:lnRef idx="1">
            <a:schemeClr val="accent4"/>
          </a:lnRef>
          <a:fillRef idx="2">
            <a:schemeClr val="accent4"/>
          </a:fillRef>
          <a:effectRef idx="1">
            <a:schemeClr val="accent4"/>
          </a:effectRef>
          <a:fontRef idx="minor">
            <a:schemeClr val="dk1"/>
          </a:fontRef>
        </p:style>
        <p:txBody>
          <a:bodyPr rtlCol="0" anchor="ctr"/>
          <a:lstStyle/>
          <a:p>
            <a:pPr algn="just">
              <a:lnSpc>
                <a:spcPct val="115000"/>
              </a:lnSpc>
              <a:spcBef>
                <a:spcPts val="600"/>
              </a:spcBef>
              <a:spcAft>
                <a:spcPts val="600"/>
              </a:spcAft>
            </a:pPr>
            <a:r>
              <a:rPr lang="es-EC" sz="1600" dirty="0">
                <a:effectLst/>
                <a:latin typeface="Arial" panose="020B0604020202020204" pitchFamily="34" charset="0"/>
                <a:ea typeface="Times" panose="02020603050405020304" pitchFamily="18" charset="0"/>
                <a:cs typeface="Arial" panose="020B0604020202020204" pitchFamily="34" charset="0"/>
              </a:rPr>
              <a:t>Basado en el uso de un sistema de vigilancia con acceso remoto que permite mejorías, con la finalidad de otorgarle seguridad además de un acceso al cliente que ingresa al comercial.</a:t>
            </a:r>
            <a:endParaRPr lang="es-EC" sz="1600" dirty="0">
              <a:effectLst/>
              <a:latin typeface="Arial" panose="020B0604020202020204" pitchFamily="34" charset="0"/>
              <a:ea typeface="Times" panose="02020603050405020304" pitchFamily="18" charset="0"/>
              <a:cs typeface="Times New Roman" panose="02020603050405020304" pitchFamily="18" charset="0"/>
            </a:endParaRPr>
          </a:p>
        </p:txBody>
      </p:sp>
      <p:sp>
        <p:nvSpPr>
          <p:cNvPr id="15" name="Globo: línea doblada 14">
            <a:extLst>
              <a:ext uri="{FF2B5EF4-FFF2-40B4-BE49-F238E27FC236}">
                <a16:creationId xmlns:a16="http://schemas.microsoft.com/office/drawing/2014/main" id="{A791D0E1-A650-4E6D-9316-E163A771AB6E}"/>
              </a:ext>
            </a:extLst>
          </p:cNvPr>
          <p:cNvSpPr/>
          <p:nvPr/>
        </p:nvSpPr>
        <p:spPr>
          <a:xfrm>
            <a:off x="2449408" y="2418885"/>
            <a:ext cx="9575409" cy="1055076"/>
          </a:xfrm>
          <a:prstGeom prst="borderCallout2">
            <a:avLst>
              <a:gd name="adj1" fmla="val -26583"/>
              <a:gd name="adj2" fmla="val 15027"/>
              <a:gd name="adj3" fmla="val -23917"/>
              <a:gd name="adj4" fmla="val 15067"/>
              <a:gd name="adj5" fmla="val -142166"/>
              <a:gd name="adj6" fmla="val 1503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s-EC" sz="1600" dirty="0">
                <a:latin typeface="Arial" panose="020B0604020202020204" pitchFamily="34" charset="0"/>
                <a:ea typeface="Times" panose="02020603050405020304" pitchFamily="18" charset="0"/>
              </a:rPr>
              <a:t>G</a:t>
            </a:r>
            <a:r>
              <a:rPr lang="es-EC" sz="1600" dirty="0">
                <a:effectLst/>
                <a:latin typeface="Arial" panose="020B0604020202020204" pitchFamily="34" charset="0"/>
                <a:ea typeface="Times" panose="02020603050405020304" pitchFamily="18" charset="0"/>
              </a:rPr>
              <a:t>racias a al proceso investigativo y la información obtenida se muestra como el uso y manejo de un sistema de vigilancia con un control distante o remoto trae muchos para las personas que cumplirían el papel de clientes dentro del establecimiento como lo son:</a:t>
            </a:r>
            <a:endParaRPr lang="es-EC" sz="1600" dirty="0"/>
          </a:p>
        </p:txBody>
      </p:sp>
      <p:sp>
        <p:nvSpPr>
          <p:cNvPr id="16" name="Globo: línea doblada doble sin borde 15">
            <a:extLst>
              <a:ext uri="{FF2B5EF4-FFF2-40B4-BE49-F238E27FC236}">
                <a16:creationId xmlns:a16="http://schemas.microsoft.com/office/drawing/2014/main" id="{62F81821-8A09-4727-A5E3-9C22F6F1A090}"/>
              </a:ext>
            </a:extLst>
          </p:cNvPr>
          <p:cNvSpPr/>
          <p:nvPr/>
        </p:nvSpPr>
        <p:spPr>
          <a:xfrm>
            <a:off x="9295302" y="3710302"/>
            <a:ext cx="2729515" cy="330971"/>
          </a:xfrm>
          <a:prstGeom prst="callout3">
            <a:avLst>
              <a:gd name="adj1" fmla="val -37100"/>
              <a:gd name="adj2" fmla="val -23073"/>
              <a:gd name="adj3" fmla="val 5453"/>
              <a:gd name="adj4" fmla="val -22485"/>
              <a:gd name="adj5" fmla="val 54788"/>
              <a:gd name="adj6" fmla="val -15891"/>
              <a:gd name="adj7" fmla="val 54453"/>
              <a:gd name="adj8" fmla="val -575"/>
            </a:avLst>
          </a:prstGeom>
          <a:ln>
            <a:solidFill>
              <a:schemeClr val="bg2">
                <a:lumMod val="10000"/>
              </a:schemeClr>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C" dirty="0"/>
              <a:t>FUNCIONALIDAD</a:t>
            </a:r>
          </a:p>
        </p:txBody>
      </p:sp>
      <p:sp>
        <p:nvSpPr>
          <p:cNvPr id="18" name="Globo: línea doblada doble sin borde 17">
            <a:extLst>
              <a:ext uri="{FF2B5EF4-FFF2-40B4-BE49-F238E27FC236}">
                <a16:creationId xmlns:a16="http://schemas.microsoft.com/office/drawing/2014/main" id="{17C053D4-18FE-4A4B-8015-EEAFFC14C44D}"/>
              </a:ext>
            </a:extLst>
          </p:cNvPr>
          <p:cNvSpPr/>
          <p:nvPr/>
        </p:nvSpPr>
        <p:spPr>
          <a:xfrm flipH="1">
            <a:off x="5204663" y="3710302"/>
            <a:ext cx="2729515" cy="330971"/>
          </a:xfrm>
          <a:prstGeom prst="callout3">
            <a:avLst>
              <a:gd name="adj1" fmla="val -37100"/>
              <a:gd name="adj2" fmla="val -23073"/>
              <a:gd name="adj3" fmla="val 5453"/>
              <a:gd name="adj4" fmla="val -22485"/>
              <a:gd name="adj5" fmla="val 54788"/>
              <a:gd name="adj6" fmla="val -15891"/>
              <a:gd name="adj7" fmla="val 54453"/>
              <a:gd name="adj8" fmla="val -575"/>
            </a:avLst>
          </a:prstGeom>
          <a:ln>
            <a:solidFill>
              <a:schemeClr val="bg2">
                <a:lumMod val="10000"/>
              </a:schemeClr>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C" dirty="0"/>
              <a:t>FACILIDAD DE USO</a:t>
            </a:r>
          </a:p>
        </p:txBody>
      </p:sp>
      <p:sp>
        <p:nvSpPr>
          <p:cNvPr id="19" name="Globo: línea doblada doble sin borde 18">
            <a:extLst>
              <a:ext uri="{FF2B5EF4-FFF2-40B4-BE49-F238E27FC236}">
                <a16:creationId xmlns:a16="http://schemas.microsoft.com/office/drawing/2014/main" id="{D4693D83-DC4C-4321-A800-16CE193D4A48}"/>
              </a:ext>
            </a:extLst>
          </p:cNvPr>
          <p:cNvSpPr/>
          <p:nvPr/>
        </p:nvSpPr>
        <p:spPr>
          <a:xfrm flipH="1">
            <a:off x="7403211" y="4310998"/>
            <a:ext cx="2729515" cy="330971"/>
          </a:xfrm>
          <a:prstGeom prst="callout3">
            <a:avLst>
              <a:gd name="adj1" fmla="val -219868"/>
              <a:gd name="adj2" fmla="val 55268"/>
              <a:gd name="adj3" fmla="val -122060"/>
              <a:gd name="adj4" fmla="val 55339"/>
              <a:gd name="adj5" fmla="val -47223"/>
              <a:gd name="adj6" fmla="val 56779"/>
              <a:gd name="adj7" fmla="val -22055"/>
              <a:gd name="adj8" fmla="val 64364"/>
            </a:avLst>
          </a:prstGeom>
          <a:ln>
            <a:solidFill>
              <a:schemeClr val="bg2">
                <a:lumMod val="10000"/>
              </a:schemeClr>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lang="es-EC" dirty="0"/>
              <a:t>SEGURIDAD</a:t>
            </a:r>
          </a:p>
        </p:txBody>
      </p:sp>
      <p:sp>
        <p:nvSpPr>
          <p:cNvPr id="20" name="Globo: línea doblada 19">
            <a:extLst>
              <a:ext uri="{FF2B5EF4-FFF2-40B4-BE49-F238E27FC236}">
                <a16:creationId xmlns:a16="http://schemas.microsoft.com/office/drawing/2014/main" id="{8E7EE31F-D2D6-4BFE-A15F-D0198F61B1D1}"/>
              </a:ext>
            </a:extLst>
          </p:cNvPr>
          <p:cNvSpPr/>
          <p:nvPr/>
        </p:nvSpPr>
        <p:spPr>
          <a:xfrm>
            <a:off x="2736739" y="4476482"/>
            <a:ext cx="3846941" cy="714495"/>
          </a:xfrm>
          <a:prstGeom prst="borderCallout2">
            <a:avLst>
              <a:gd name="adj1" fmla="val 18750"/>
              <a:gd name="adj2" fmla="val -1526"/>
              <a:gd name="adj3" fmla="val 18750"/>
              <a:gd name="adj4" fmla="val -20919"/>
              <a:gd name="adj5" fmla="val -77892"/>
              <a:gd name="adj6" fmla="val -20792"/>
            </a:avLst>
          </a:prstGeom>
        </p:spPr>
        <p:style>
          <a:lnRef idx="1">
            <a:schemeClr val="accent4"/>
          </a:lnRef>
          <a:fillRef idx="2">
            <a:schemeClr val="accent4"/>
          </a:fillRef>
          <a:effectRef idx="1">
            <a:schemeClr val="accent4"/>
          </a:effectRef>
          <a:fontRef idx="minor">
            <a:schemeClr val="dk1"/>
          </a:fontRef>
        </p:style>
        <p:txBody>
          <a:bodyPr rtlCol="0" anchor="ctr"/>
          <a:lstStyle/>
          <a:p>
            <a:pPr algn="just">
              <a:lnSpc>
                <a:spcPct val="115000"/>
              </a:lnSpc>
              <a:spcBef>
                <a:spcPts val="600"/>
              </a:spcBef>
              <a:spcAft>
                <a:spcPts val="600"/>
              </a:spcAft>
            </a:pPr>
            <a:r>
              <a:rPr lang="es-ES" sz="1600" dirty="0">
                <a:effectLst/>
                <a:latin typeface="Arial" panose="020B0604020202020204" pitchFamily="34" charset="0"/>
                <a:ea typeface="Times" panose="02020603050405020304" pitchFamily="18" charset="0"/>
                <a:cs typeface="Arial" panose="020B0604020202020204" pitchFamily="34" charset="0"/>
              </a:rPr>
              <a:t>Acceso y control a los sistemas de vigilancia de las distintas sucursales</a:t>
            </a:r>
            <a:endParaRPr lang="es-EC" sz="1600" dirty="0">
              <a:effectLst/>
              <a:latin typeface="Arial" panose="020B0604020202020204" pitchFamily="34" charset="0"/>
              <a:ea typeface="Times" panose="02020603050405020304" pitchFamily="18" charset="0"/>
              <a:cs typeface="Times New Roman" panose="02020603050405020304" pitchFamily="18" charset="0"/>
            </a:endParaRPr>
          </a:p>
        </p:txBody>
      </p:sp>
      <p:sp>
        <p:nvSpPr>
          <p:cNvPr id="21" name="Globo: línea doblada 20">
            <a:extLst>
              <a:ext uri="{FF2B5EF4-FFF2-40B4-BE49-F238E27FC236}">
                <a16:creationId xmlns:a16="http://schemas.microsoft.com/office/drawing/2014/main" id="{909ACCB2-6A19-43D7-922D-40DABF1AC60E}"/>
              </a:ext>
            </a:extLst>
          </p:cNvPr>
          <p:cNvSpPr/>
          <p:nvPr/>
        </p:nvSpPr>
        <p:spPr>
          <a:xfrm>
            <a:off x="1543921" y="5479005"/>
            <a:ext cx="7751381" cy="931061"/>
          </a:xfrm>
          <a:prstGeom prst="borderCallout2">
            <a:avLst>
              <a:gd name="adj1" fmla="val 18750"/>
              <a:gd name="adj2" fmla="val -701"/>
              <a:gd name="adj3" fmla="val 17239"/>
              <a:gd name="adj4" fmla="val -4153"/>
              <a:gd name="adj5" fmla="val -172648"/>
              <a:gd name="adj6" fmla="val -3724"/>
            </a:avLst>
          </a:prstGeom>
        </p:spPr>
        <p:style>
          <a:lnRef idx="1">
            <a:schemeClr val="accent4"/>
          </a:lnRef>
          <a:fillRef idx="2">
            <a:schemeClr val="accent4"/>
          </a:fillRef>
          <a:effectRef idx="1">
            <a:schemeClr val="accent4"/>
          </a:effectRef>
          <a:fontRef idx="minor">
            <a:schemeClr val="dk1"/>
          </a:fontRef>
        </p:style>
        <p:txBody>
          <a:bodyPr rtlCol="0" anchor="ctr"/>
          <a:lstStyle/>
          <a:p>
            <a:pPr algn="just">
              <a:lnSpc>
                <a:spcPct val="115000"/>
              </a:lnSpc>
              <a:spcBef>
                <a:spcPts val="600"/>
              </a:spcBef>
              <a:spcAft>
                <a:spcPts val="600"/>
              </a:spcAft>
            </a:pPr>
            <a:r>
              <a:rPr lang="es-ES" sz="1600" dirty="0">
                <a:latin typeface="Arial" panose="020B0604020202020204" pitchFamily="34" charset="0"/>
                <a:ea typeface="Times" panose="02020603050405020304" pitchFamily="18" charset="0"/>
                <a:cs typeface="Arial" panose="020B0604020202020204" pitchFamily="34" charset="0"/>
              </a:rPr>
              <a:t>Las c</a:t>
            </a:r>
            <a:r>
              <a:rPr lang="es-ES" sz="1600" dirty="0">
                <a:effectLst/>
                <a:latin typeface="Arial" panose="020B0604020202020204" pitchFamily="34" charset="0"/>
                <a:ea typeface="Times" panose="02020603050405020304" pitchFamily="18" charset="0"/>
                <a:cs typeface="Arial" panose="020B0604020202020204" pitchFamily="34" charset="0"/>
              </a:rPr>
              <a:t>ámaras IP consisten en transmitir imágenes digitalizadas a cualquier parte del mundo, donde se logra el acceso desde cualquier dispositivo conectado a la red sea telefónica, internet, WAN/LAN, entre otros. </a:t>
            </a:r>
            <a:endParaRPr lang="es-EC" sz="1600" dirty="0">
              <a:effectLst/>
              <a:latin typeface="Arial" panose="020B0604020202020204" pitchFamily="34" charset="0"/>
              <a:ea typeface="Times" panose="02020603050405020304" pitchFamily="18" charset="0"/>
              <a:cs typeface="Times New Roman" panose="02020603050405020304" pitchFamily="18" charset="0"/>
            </a:endParaRPr>
          </a:p>
        </p:txBody>
      </p:sp>
      <p:grpSp>
        <p:nvGrpSpPr>
          <p:cNvPr id="13" name="Grupo 12">
            <a:extLst>
              <a:ext uri="{FF2B5EF4-FFF2-40B4-BE49-F238E27FC236}">
                <a16:creationId xmlns:a16="http://schemas.microsoft.com/office/drawing/2014/main" id="{55DEA105-62CD-43A1-8FCE-480EB7BC6A56}"/>
              </a:ext>
            </a:extLst>
          </p:cNvPr>
          <p:cNvGrpSpPr/>
          <p:nvPr/>
        </p:nvGrpSpPr>
        <p:grpSpPr>
          <a:xfrm>
            <a:off x="615071" y="3834517"/>
            <a:ext cx="1857699" cy="476480"/>
            <a:chOff x="1524" y="1482846"/>
            <a:chExt cx="1857699" cy="743079"/>
          </a:xfrm>
        </p:grpSpPr>
        <p:sp>
          <p:nvSpPr>
            <p:cNvPr id="17" name="Flecha: cheurón 16">
              <a:extLst>
                <a:ext uri="{FF2B5EF4-FFF2-40B4-BE49-F238E27FC236}">
                  <a16:creationId xmlns:a16="http://schemas.microsoft.com/office/drawing/2014/main" id="{F5D5725A-EDC0-4773-908E-C8DEDBDF800E}"/>
                </a:ext>
              </a:extLst>
            </p:cNvPr>
            <p:cNvSpPr/>
            <p:nvPr/>
          </p:nvSpPr>
          <p:spPr>
            <a:xfrm>
              <a:off x="1524" y="1482846"/>
              <a:ext cx="1857699" cy="743079"/>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Flecha: cheurón 4">
              <a:extLst>
                <a:ext uri="{FF2B5EF4-FFF2-40B4-BE49-F238E27FC236}">
                  <a16:creationId xmlns:a16="http://schemas.microsoft.com/office/drawing/2014/main" id="{B04AF3D9-C0AD-4E0B-A51F-5E36584441CD}"/>
                </a:ext>
              </a:extLst>
            </p:cNvPr>
            <p:cNvSpPr txBox="1"/>
            <p:nvPr/>
          </p:nvSpPr>
          <p:spPr>
            <a:xfrm>
              <a:off x="373064" y="1482846"/>
              <a:ext cx="1351870" cy="74307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s-ES" sz="1100" b="1" kern="1200" dirty="0"/>
                <a:t>CONCLUSIONES</a:t>
              </a:r>
              <a:endParaRPr lang="es-EC" sz="1100" kern="1200" dirty="0"/>
            </a:p>
          </p:txBody>
        </p:sp>
      </p:grpSp>
      <p:grpSp>
        <p:nvGrpSpPr>
          <p:cNvPr id="23" name="Grupo 22">
            <a:extLst>
              <a:ext uri="{FF2B5EF4-FFF2-40B4-BE49-F238E27FC236}">
                <a16:creationId xmlns:a16="http://schemas.microsoft.com/office/drawing/2014/main" id="{6F3C9866-021E-4ACB-97AC-151626A12D24}"/>
              </a:ext>
            </a:extLst>
          </p:cNvPr>
          <p:cNvGrpSpPr/>
          <p:nvPr/>
        </p:nvGrpSpPr>
        <p:grpSpPr>
          <a:xfrm>
            <a:off x="2983850" y="587299"/>
            <a:ext cx="1857699" cy="465916"/>
            <a:chOff x="1524" y="1482846"/>
            <a:chExt cx="1857699" cy="743079"/>
          </a:xfrm>
        </p:grpSpPr>
        <p:sp>
          <p:nvSpPr>
            <p:cNvPr id="24" name="Flecha: cheurón 23">
              <a:extLst>
                <a:ext uri="{FF2B5EF4-FFF2-40B4-BE49-F238E27FC236}">
                  <a16:creationId xmlns:a16="http://schemas.microsoft.com/office/drawing/2014/main" id="{7B5EE624-EEDD-4397-9C61-E16A4D801B68}"/>
                </a:ext>
              </a:extLst>
            </p:cNvPr>
            <p:cNvSpPr/>
            <p:nvPr/>
          </p:nvSpPr>
          <p:spPr>
            <a:xfrm>
              <a:off x="1524" y="1482846"/>
              <a:ext cx="1857699" cy="743079"/>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Flecha: cheurón 4">
              <a:extLst>
                <a:ext uri="{FF2B5EF4-FFF2-40B4-BE49-F238E27FC236}">
                  <a16:creationId xmlns:a16="http://schemas.microsoft.com/office/drawing/2014/main" id="{7D9417D9-9491-46E4-BFB2-09EF2B685253}"/>
                </a:ext>
              </a:extLst>
            </p:cNvPr>
            <p:cNvSpPr txBox="1"/>
            <p:nvPr/>
          </p:nvSpPr>
          <p:spPr>
            <a:xfrm>
              <a:off x="373064" y="1482846"/>
              <a:ext cx="1114620" cy="74307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s-ES" sz="1100" b="1" kern="1200" dirty="0"/>
                <a:t>RESULTADOS</a:t>
              </a:r>
              <a:endParaRPr lang="es-EC" sz="1100" kern="1200" dirty="0"/>
            </a:p>
          </p:txBody>
        </p:sp>
      </p:grpSp>
    </p:spTree>
    <p:extLst>
      <p:ext uri="{BB962C8B-B14F-4D97-AF65-F5344CB8AC3E}">
        <p14:creationId xmlns:p14="http://schemas.microsoft.com/office/powerpoint/2010/main" val="1868032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04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Espiral">
  <a:themeElements>
    <a:clrScheme name="Espiral">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Espiral">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Espiral">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ReferenceId xmlns="aca4e3ef-b253-4260-991d-b3dfe702fcf8"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F13DF841D4C0094E8B4863406950D931" ma:contentTypeVersion="3" ma:contentTypeDescription="Crear nuevo documento." ma:contentTypeScope="" ma:versionID="3f8bc76f19bd9a3c66398879ac10cb89">
  <xsd:schema xmlns:xsd="http://www.w3.org/2001/XMLSchema" xmlns:xs="http://www.w3.org/2001/XMLSchema" xmlns:p="http://schemas.microsoft.com/office/2006/metadata/properties" xmlns:ns2="aca4e3ef-b253-4260-991d-b3dfe702fcf8" targetNamespace="http://schemas.microsoft.com/office/2006/metadata/properties" ma:root="true" ma:fieldsID="db859b8ae640970f2f5a5b0c0df58965" ns2:_="">
    <xsd:import namespace="aca4e3ef-b253-4260-991d-b3dfe702fcf8"/>
    <xsd:element name="properties">
      <xsd:complexType>
        <xsd:sequence>
          <xsd:element name="documentManagement">
            <xsd:complexType>
              <xsd:all>
                <xsd:element ref="ns2:ReferenceId"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ca4e3ef-b253-4260-991d-b3dfe702fcf8"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B88B4F2-5C09-4EA3-903A-E49D7DA7F541}">
  <ds:schemaRefs>
    <ds:schemaRef ds:uri="http://schemas.microsoft.com/office/2006/metadata/properties"/>
    <ds:schemaRef ds:uri="http://schemas.microsoft.com/office/infopath/2007/PartnerControls"/>
    <ds:schemaRef ds:uri="aca4e3ef-b253-4260-991d-b3dfe702fcf8"/>
  </ds:schemaRefs>
</ds:datastoreItem>
</file>

<file path=customXml/itemProps2.xml><?xml version="1.0" encoding="utf-8"?>
<ds:datastoreItem xmlns:ds="http://schemas.openxmlformats.org/officeDocument/2006/customXml" ds:itemID="{121E7982-5A4C-4A97-920C-4F74D48E2769}">
  <ds:schemaRefs>
    <ds:schemaRef ds:uri="http://schemas.microsoft.com/sharepoint/v3/contenttype/forms"/>
  </ds:schemaRefs>
</ds:datastoreItem>
</file>

<file path=customXml/itemProps3.xml><?xml version="1.0" encoding="utf-8"?>
<ds:datastoreItem xmlns:ds="http://schemas.openxmlformats.org/officeDocument/2006/customXml" ds:itemID="{E36AE075-E541-4825-BD27-83BA6AF1438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ca4e3ef-b253-4260-991d-b3dfe702fcf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Wisp</Template>
  <TotalTime>336</TotalTime>
  <Words>556</Words>
  <Application>Microsoft Office PowerPoint</Application>
  <PresentationFormat>Panorámica</PresentationFormat>
  <Paragraphs>63</Paragraphs>
  <Slides>4</Slides>
  <Notes>0</Notes>
  <HiddenSlides>0</HiddenSlides>
  <MMClips>1</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4</vt:i4>
      </vt:variant>
    </vt:vector>
  </HeadingPairs>
  <TitlesOfParts>
    <vt:vector size="11" baseType="lpstr">
      <vt:lpstr>Arial</vt:lpstr>
      <vt:lpstr>Calibri</vt:lpstr>
      <vt:lpstr>Century Gothic</vt:lpstr>
      <vt:lpstr>Century Gothic (Cuerpo)</vt:lpstr>
      <vt:lpstr>Wingdings</vt:lpstr>
      <vt:lpstr>Wingdings 3</vt:lpstr>
      <vt:lpstr>Espiral</vt:lpstr>
      <vt:lpstr>Universidad Laica “Eloy Alfaro de Manabí”</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Universidad Laica “Eloy Alfaro de Manabí”</dc:title>
  <dc:creator>Roberth</dc:creator>
  <cp:lastModifiedBy>MACIAS PICO JOSSELYN STEFANY</cp:lastModifiedBy>
  <cp:revision>36</cp:revision>
  <dcterms:created xsi:type="dcterms:W3CDTF">2021-01-09T19:03:09Z</dcterms:created>
  <dcterms:modified xsi:type="dcterms:W3CDTF">2021-03-07T01:01:04Z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0x010100F13DF841D4C0094E8B4863406950D931</vt:lpwstr>
  </property>
</Properties>
</file>

<file path=docProps/thumbnail.jpeg>
</file>